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382" r:id="rId4"/>
    <p:sldId id="407" r:id="rId5"/>
    <p:sldId id="298" r:id="rId6"/>
    <p:sldId id="383" r:id="rId7"/>
    <p:sldId id="303" r:id="rId8"/>
    <p:sldId id="384" r:id="rId9"/>
    <p:sldId id="299" r:id="rId10"/>
    <p:sldId id="430" r:id="rId11"/>
    <p:sldId id="431" r:id="rId12"/>
    <p:sldId id="432" r:id="rId13"/>
    <p:sldId id="387" r:id="rId14"/>
    <p:sldId id="428" r:id="rId15"/>
    <p:sldId id="429" r:id="rId16"/>
    <p:sldId id="388" r:id="rId17"/>
    <p:sldId id="389" r:id="rId18"/>
    <p:sldId id="409" r:id="rId19"/>
    <p:sldId id="364" r:id="rId20"/>
    <p:sldId id="427" r:id="rId21"/>
    <p:sldId id="392" r:id="rId22"/>
    <p:sldId id="410" r:id="rId23"/>
    <p:sldId id="411" r:id="rId24"/>
    <p:sldId id="412" r:id="rId25"/>
    <p:sldId id="413" r:id="rId26"/>
    <p:sldId id="414" r:id="rId27"/>
    <p:sldId id="415" r:id="rId28"/>
    <p:sldId id="393" r:id="rId29"/>
    <p:sldId id="433" r:id="rId30"/>
    <p:sldId id="401" r:id="rId31"/>
    <p:sldId id="416" r:id="rId32"/>
    <p:sldId id="417" r:id="rId33"/>
    <p:sldId id="418" r:id="rId34"/>
    <p:sldId id="419" r:id="rId35"/>
    <p:sldId id="420" r:id="rId36"/>
    <p:sldId id="421" r:id="rId37"/>
    <p:sldId id="422" r:id="rId38"/>
    <p:sldId id="423" r:id="rId39"/>
    <p:sldId id="424" r:id="rId40"/>
    <p:sldId id="425" r:id="rId41"/>
    <p:sldId id="426" r:id="rId42"/>
    <p:sldId id="293"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ğuzhan Kürşad Ağralı" initials="OKA" lastIdx="0" clrIdx="0">
    <p:extLst>
      <p:ext uri="{19B8F6BF-5375-455C-9EA6-DF929625EA0E}">
        <p15:presenceInfo xmlns:p15="http://schemas.microsoft.com/office/powerpoint/2012/main" userId="6badb6560f1a69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A74F"/>
    <a:srgbClr val="EE7430"/>
    <a:srgbClr val="E61F4F"/>
    <a:srgbClr val="231F20"/>
    <a:srgbClr val="36A9E1"/>
    <a:srgbClr val="BE1622"/>
    <a:srgbClr val="FAB529"/>
    <a:srgbClr val="DADADA"/>
    <a:srgbClr val="B2B2B2"/>
    <a:srgbClr val="D18D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32" autoAdjust="0"/>
    <p:restoredTop sz="81551" autoAdjust="0"/>
  </p:normalViewPr>
  <p:slideViewPr>
    <p:cSldViewPr snapToGrid="0">
      <p:cViewPr varScale="1">
        <p:scale>
          <a:sx n="93" d="100"/>
          <a:sy n="93" d="100"/>
        </p:scale>
        <p:origin x="8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605A4C-0F1D-4A83-A357-5BA51791AFD9}" type="datetimeFigureOut">
              <a:rPr lang="tr-TR" smtClean="0"/>
              <a:t>15.11.2017</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27F6D2-D853-47EF-A8E8-159E750B428F}" type="slidenum">
              <a:rPr lang="tr-TR" smtClean="0"/>
              <a:t>‹#›</a:t>
            </a:fld>
            <a:endParaRPr lang="tr-TR"/>
          </a:p>
        </p:txBody>
      </p:sp>
    </p:spTree>
    <p:extLst>
      <p:ext uri="{BB962C8B-B14F-4D97-AF65-F5344CB8AC3E}">
        <p14:creationId xmlns:p14="http://schemas.microsoft.com/office/powerpoint/2010/main" val="587405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424FF-93FB-4A2D-9506-31283CAAAA4D}" type="datetimeFigureOut">
              <a:rPr lang="tr-TR" smtClean="0"/>
              <a:t>15.11.2017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8681B-2EDC-407F-B97F-862249554AFD}" type="slidenum">
              <a:rPr lang="tr-TR" smtClean="0"/>
              <a:t>‹#›</a:t>
            </a:fld>
            <a:endParaRPr lang="tr-TR"/>
          </a:p>
        </p:txBody>
      </p:sp>
    </p:spTree>
    <p:extLst>
      <p:ext uri="{BB962C8B-B14F-4D97-AF65-F5344CB8AC3E}">
        <p14:creationId xmlns:p14="http://schemas.microsoft.com/office/powerpoint/2010/main" val="40983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Bu sunudaki içeriğin daha ayrıntılı hâline Yeşilay tarafından lise çağı öğrencilerine ve gençlere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Yeşilay Bilim Kurulu, 2016, İstanbul, Yeşilay TBM Alan Kitaplığı Dizisi No: 1.</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a:t>
            </a:fld>
            <a:endParaRPr lang="tr-TR"/>
          </a:p>
        </p:txBody>
      </p:sp>
    </p:spTree>
    <p:extLst>
      <p:ext uri="{BB962C8B-B14F-4D97-AF65-F5344CB8AC3E}">
        <p14:creationId xmlns:p14="http://schemas.microsoft.com/office/powerpoint/2010/main" val="40245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4-6.</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10</a:t>
            </a:fld>
            <a:endParaRPr lang="tr-TR"/>
          </a:p>
        </p:txBody>
      </p:sp>
    </p:spTree>
    <p:extLst>
      <p:ext uri="{BB962C8B-B14F-4D97-AF65-F5344CB8AC3E}">
        <p14:creationId xmlns:p14="http://schemas.microsoft.com/office/powerpoint/2010/main" val="732223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7.</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11</a:t>
            </a:fld>
            <a:endParaRPr lang="tr-TR"/>
          </a:p>
        </p:txBody>
      </p:sp>
    </p:spTree>
    <p:extLst>
      <p:ext uri="{BB962C8B-B14F-4D97-AF65-F5344CB8AC3E}">
        <p14:creationId xmlns:p14="http://schemas.microsoft.com/office/powerpoint/2010/main" val="2045279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7.</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12</a:t>
            </a:fld>
            <a:endParaRPr lang="tr-TR"/>
          </a:p>
        </p:txBody>
      </p:sp>
    </p:spTree>
    <p:extLst>
      <p:ext uri="{BB962C8B-B14F-4D97-AF65-F5344CB8AC3E}">
        <p14:creationId xmlns:p14="http://schemas.microsoft.com/office/powerpoint/2010/main" val="4045711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9.</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13</a:t>
            </a:fld>
            <a:endParaRPr lang="tr-TR"/>
          </a:p>
        </p:txBody>
      </p:sp>
    </p:spTree>
    <p:extLst>
      <p:ext uri="{BB962C8B-B14F-4D97-AF65-F5344CB8AC3E}">
        <p14:creationId xmlns:p14="http://schemas.microsoft.com/office/powerpoint/2010/main" val="3002787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9.</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14</a:t>
            </a:fld>
            <a:endParaRPr lang="tr-TR"/>
          </a:p>
        </p:txBody>
      </p:sp>
    </p:spTree>
    <p:extLst>
      <p:ext uri="{BB962C8B-B14F-4D97-AF65-F5344CB8AC3E}">
        <p14:creationId xmlns:p14="http://schemas.microsoft.com/office/powerpoint/2010/main" val="2752068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9.</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15</a:t>
            </a:fld>
            <a:endParaRPr lang="tr-TR"/>
          </a:p>
        </p:txBody>
      </p:sp>
    </p:spTree>
    <p:extLst>
      <p:ext uri="{BB962C8B-B14F-4D97-AF65-F5344CB8AC3E}">
        <p14:creationId xmlns:p14="http://schemas.microsoft.com/office/powerpoint/2010/main" val="1808002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12.</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16</a:t>
            </a:fld>
            <a:endParaRPr lang="tr-TR"/>
          </a:p>
        </p:txBody>
      </p:sp>
    </p:spTree>
    <p:extLst>
      <p:ext uri="{BB962C8B-B14F-4D97-AF65-F5344CB8AC3E}">
        <p14:creationId xmlns:p14="http://schemas.microsoft.com/office/powerpoint/2010/main" val="226837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12.</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17</a:t>
            </a:fld>
            <a:endParaRPr lang="tr-TR"/>
          </a:p>
        </p:txBody>
      </p:sp>
    </p:spTree>
    <p:extLst>
      <p:ext uri="{BB962C8B-B14F-4D97-AF65-F5344CB8AC3E}">
        <p14:creationId xmlns:p14="http://schemas.microsoft.com/office/powerpoint/2010/main" val="3346819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18-19.</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18</a:t>
            </a:fld>
            <a:endParaRPr lang="tr-TR"/>
          </a:p>
        </p:txBody>
      </p:sp>
    </p:spTree>
    <p:extLst>
      <p:ext uri="{BB962C8B-B14F-4D97-AF65-F5344CB8AC3E}">
        <p14:creationId xmlns:p14="http://schemas.microsoft.com/office/powerpoint/2010/main" val="3524265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22-24.</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19</a:t>
            </a:fld>
            <a:endParaRPr lang="tr-TR"/>
          </a:p>
        </p:txBody>
      </p:sp>
    </p:spTree>
    <p:extLst>
      <p:ext uri="{BB962C8B-B14F-4D97-AF65-F5344CB8AC3E}">
        <p14:creationId xmlns:p14="http://schemas.microsoft.com/office/powerpoint/2010/main" val="1889822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a:t>
            </a:fld>
            <a:endParaRPr lang="tr-TR"/>
          </a:p>
        </p:txBody>
      </p:sp>
    </p:spTree>
    <p:extLst>
      <p:ext uri="{BB962C8B-B14F-4D97-AF65-F5344CB8AC3E}">
        <p14:creationId xmlns:p14="http://schemas.microsoft.com/office/powerpoint/2010/main" val="3345378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22-24.</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20</a:t>
            </a:fld>
            <a:endParaRPr lang="tr-TR"/>
          </a:p>
        </p:txBody>
      </p:sp>
    </p:spTree>
    <p:extLst>
      <p:ext uri="{BB962C8B-B14F-4D97-AF65-F5344CB8AC3E}">
        <p14:creationId xmlns:p14="http://schemas.microsoft.com/office/powerpoint/2010/main" val="24459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22-24.</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21</a:t>
            </a:fld>
            <a:endParaRPr lang="tr-TR"/>
          </a:p>
        </p:txBody>
      </p:sp>
    </p:spTree>
    <p:extLst>
      <p:ext uri="{BB962C8B-B14F-4D97-AF65-F5344CB8AC3E}">
        <p14:creationId xmlns:p14="http://schemas.microsoft.com/office/powerpoint/2010/main" val="2871111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26-27.</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22</a:t>
            </a:fld>
            <a:endParaRPr lang="tr-TR"/>
          </a:p>
        </p:txBody>
      </p:sp>
    </p:spTree>
    <p:extLst>
      <p:ext uri="{BB962C8B-B14F-4D97-AF65-F5344CB8AC3E}">
        <p14:creationId xmlns:p14="http://schemas.microsoft.com/office/powerpoint/2010/main" val="3894463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26-27.</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23</a:t>
            </a:fld>
            <a:endParaRPr lang="tr-TR"/>
          </a:p>
        </p:txBody>
      </p:sp>
    </p:spTree>
    <p:extLst>
      <p:ext uri="{BB962C8B-B14F-4D97-AF65-F5344CB8AC3E}">
        <p14:creationId xmlns:p14="http://schemas.microsoft.com/office/powerpoint/2010/main" val="688397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26-27.</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26</a:t>
            </a:fld>
            <a:endParaRPr lang="tr-TR"/>
          </a:p>
        </p:txBody>
      </p:sp>
    </p:spTree>
    <p:extLst>
      <p:ext uri="{BB962C8B-B14F-4D97-AF65-F5344CB8AC3E}">
        <p14:creationId xmlns:p14="http://schemas.microsoft.com/office/powerpoint/2010/main" val="3172851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26-27.</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27</a:t>
            </a:fld>
            <a:endParaRPr lang="tr-TR"/>
          </a:p>
        </p:txBody>
      </p:sp>
    </p:spTree>
    <p:extLst>
      <p:ext uri="{BB962C8B-B14F-4D97-AF65-F5344CB8AC3E}">
        <p14:creationId xmlns:p14="http://schemas.microsoft.com/office/powerpoint/2010/main" val="4084855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28.</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30</a:t>
            </a:fld>
            <a:endParaRPr lang="tr-TR"/>
          </a:p>
        </p:txBody>
      </p:sp>
    </p:spTree>
    <p:extLst>
      <p:ext uri="{BB962C8B-B14F-4D97-AF65-F5344CB8AC3E}">
        <p14:creationId xmlns:p14="http://schemas.microsoft.com/office/powerpoint/2010/main" val="2240265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28.</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31</a:t>
            </a:fld>
            <a:endParaRPr lang="tr-TR"/>
          </a:p>
        </p:txBody>
      </p:sp>
    </p:spTree>
    <p:extLst>
      <p:ext uri="{BB962C8B-B14F-4D97-AF65-F5344CB8AC3E}">
        <p14:creationId xmlns:p14="http://schemas.microsoft.com/office/powerpoint/2010/main" val="1815897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28.</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32</a:t>
            </a:fld>
            <a:endParaRPr lang="tr-TR"/>
          </a:p>
        </p:txBody>
      </p:sp>
    </p:spTree>
    <p:extLst>
      <p:ext uri="{BB962C8B-B14F-4D97-AF65-F5344CB8AC3E}">
        <p14:creationId xmlns:p14="http://schemas.microsoft.com/office/powerpoint/2010/main" val="767101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28.</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33</a:t>
            </a:fld>
            <a:endParaRPr lang="tr-TR"/>
          </a:p>
        </p:txBody>
      </p:sp>
    </p:spTree>
    <p:extLst>
      <p:ext uri="{BB962C8B-B14F-4D97-AF65-F5344CB8AC3E}">
        <p14:creationId xmlns:p14="http://schemas.microsoft.com/office/powerpoint/2010/main" val="3982919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a:t>
            </a:fld>
            <a:endParaRPr lang="tr-TR"/>
          </a:p>
        </p:txBody>
      </p:sp>
    </p:spTree>
    <p:extLst>
      <p:ext uri="{BB962C8B-B14F-4D97-AF65-F5344CB8AC3E}">
        <p14:creationId xmlns:p14="http://schemas.microsoft.com/office/powerpoint/2010/main" val="441869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28.</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34</a:t>
            </a:fld>
            <a:endParaRPr lang="tr-TR"/>
          </a:p>
        </p:txBody>
      </p:sp>
    </p:spTree>
    <p:extLst>
      <p:ext uri="{BB962C8B-B14F-4D97-AF65-F5344CB8AC3E}">
        <p14:creationId xmlns:p14="http://schemas.microsoft.com/office/powerpoint/2010/main" val="3368319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28.</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35</a:t>
            </a:fld>
            <a:endParaRPr lang="tr-TR"/>
          </a:p>
        </p:txBody>
      </p:sp>
    </p:spTree>
    <p:extLst>
      <p:ext uri="{BB962C8B-B14F-4D97-AF65-F5344CB8AC3E}">
        <p14:creationId xmlns:p14="http://schemas.microsoft.com/office/powerpoint/2010/main" val="270314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28.</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36</a:t>
            </a:fld>
            <a:endParaRPr lang="tr-TR"/>
          </a:p>
        </p:txBody>
      </p:sp>
    </p:spTree>
    <p:extLst>
      <p:ext uri="{BB962C8B-B14F-4D97-AF65-F5344CB8AC3E}">
        <p14:creationId xmlns:p14="http://schemas.microsoft.com/office/powerpoint/2010/main" val="1357050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28.</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37</a:t>
            </a:fld>
            <a:endParaRPr lang="tr-TR"/>
          </a:p>
        </p:txBody>
      </p:sp>
    </p:spTree>
    <p:extLst>
      <p:ext uri="{BB962C8B-B14F-4D97-AF65-F5344CB8AC3E}">
        <p14:creationId xmlns:p14="http://schemas.microsoft.com/office/powerpoint/2010/main" val="2881875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28.</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38</a:t>
            </a:fld>
            <a:endParaRPr lang="tr-TR"/>
          </a:p>
        </p:txBody>
      </p:sp>
    </p:spTree>
    <p:extLst>
      <p:ext uri="{BB962C8B-B14F-4D97-AF65-F5344CB8AC3E}">
        <p14:creationId xmlns:p14="http://schemas.microsoft.com/office/powerpoint/2010/main" val="323464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28.</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39</a:t>
            </a:fld>
            <a:endParaRPr lang="tr-TR"/>
          </a:p>
        </p:txBody>
      </p:sp>
    </p:spTree>
    <p:extLst>
      <p:ext uri="{BB962C8B-B14F-4D97-AF65-F5344CB8AC3E}">
        <p14:creationId xmlns:p14="http://schemas.microsoft.com/office/powerpoint/2010/main" val="1930976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28.</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40</a:t>
            </a:fld>
            <a:endParaRPr lang="tr-TR"/>
          </a:p>
        </p:txBody>
      </p:sp>
    </p:spTree>
    <p:extLst>
      <p:ext uri="{BB962C8B-B14F-4D97-AF65-F5344CB8AC3E}">
        <p14:creationId xmlns:p14="http://schemas.microsoft.com/office/powerpoint/2010/main" val="2825786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Bu sunu Yeşilay tarafından lise çağı öğrencilerine ve gençlere yönelik hazırlanmış aşağıdaki kitapçıktan yararlanılarak oluşturulmuştur: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a:solidFill>
                  <a:schemeClr val="tx1"/>
                </a:solidFill>
                <a:latin typeface="+mn-lt"/>
                <a:ea typeface="+mn-ea"/>
                <a:cs typeface="+mn-cs"/>
              </a:rPr>
              <a:t>Öncelikle Kendin İçin Alkolden Uzak Dur, </a:t>
            </a:r>
            <a:r>
              <a:rPr lang="tr-TR" sz="1200" b="0" i="0" u="none" strike="noStrike" kern="1200" baseline="0">
                <a:solidFill>
                  <a:schemeClr val="tx1"/>
                </a:solidFill>
                <a:latin typeface="+mn-lt"/>
                <a:ea typeface="+mn-ea"/>
                <a:cs typeface="+mn-cs"/>
              </a:rPr>
              <a:t>Yeşilay Bilim Kurulu, 2016, İstanbul, Yeşilay TBM Alan Kitaplığı Dizisi No: 1.</a:t>
            </a:r>
            <a:endParaRPr lang="tr-TR" b="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42</a:t>
            </a:fld>
            <a:endParaRPr lang="tr-TR"/>
          </a:p>
        </p:txBody>
      </p:sp>
    </p:spTree>
    <p:extLst>
      <p:ext uri="{BB962C8B-B14F-4D97-AF65-F5344CB8AC3E}">
        <p14:creationId xmlns:p14="http://schemas.microsoft.com/office/powerpoint/2010/main" val="272122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1.</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a:t>
            </a:fld>
            <a:endParaRPr lang="tr-TR"/>
          </a:p>
        </p:txBody>
      </p:sp>
    </p:spTree>
    <p:extLst>
      <p:ext uri="{BB962C8B-B14F-4D97-AF65-F5344CB8AC3E}">
        <p14:creationId xmlns:p14="http://schemas.microsoft.com/office/powerpoint/2010/main" val="2184293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5</a:t>
            </a:fld>
            <a:endParaRPr lang="tr-TR"/>
          </a:p>
        </p:txBody>
      </p:sp>
    </p:spTree>
    <p:extLst>
      <p:ext uri="{BB962C8B-B14F-4D97-AF65-F5344CB8AC3E}">
        <p14:creationId xmlns:p14="http://schemas.microsoft.com/office/powerpoint/2010/main" val="327082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2.</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6</a:t>
            </a:fld>
            <a:endParaRPr lang="tr-TR"/>
          </a:p>
        </p:txBody>
      </p:sp>
    </p:spTree>
    <p:extLst>
      <p:ext uri="{BB962C8B-B14F-4D97-AF65-F5344CB8AC3E}">
        <p14:creationId xmlns:p14="http://schemas.microsoft.com/office/powerpoint/2010/main" val="195149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3.</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7</a:t>
            </a:fld>
            <a:endParaRPr lang="tr-TR"/>
          </a:p>
        </p:txBody>
      </p:sp>
    </p:spTree>
    <p:extLst>
      <p:ext uri="{BB962C8B-B14F-4D97-AF65-F5344CB8AC3E}">
        <p14:creationId xmlns:p14="http://schemas.microsoft.com/office/powerpoint/2010/main" val="1724647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4.</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8</a:t>
            </a:fld>
            <a:endParaRPr lang="tr-TR"/>
          </a:p>
        </p:txBody>
      </p:sp>
    </p:spTree>
    <p:extLst>
      <p:ext uri="{BB962C8B-B14F-4D97-AF65-F5344CB8AC3E}">
        <p14:creationId xmlns:p14="http://schemas.microsoft.com/office/powerpoint/2010/main" val="207886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Ayrıca bakınız: </a:t>
            </a:r>
            <a:r>
              <a:rPr lang="tr-TR" sz="1200" b="1" i="0" u="none" strike="noStrike" kern="1200" baseline="0" dirty="0">
                <a:solidFill>
                  <a:schemeClr val="tx1"/>
                </a:solidFill>
                <a:latin typeface="+mn-lt"/>
                <a:ea typeface="+mn-ea"/>
                <a:cs typeface="+mn-cs"/>
              </a:rPr>
              <a:t>Öncelikle Kendin İçin Alkolden Uzak Dur </a:t>
            </a:r>
            <a:r>
              <a:rPr lang="tr-TR" sz="1200" b="0" i="0" u="none" strike="noStrike" kern="1200" baseline="0" dirty="0">
                <a:solidFill>
                  <a:schemeClr val="tx1"/>
                </a:solidFill>
                <a:latin typeface="+mn-lt"/>
                <a:ea typeface="+mn-ea"/>
                <a:cs typeface="+mn-cs"/>
              </a:rPr>
              <a:t>adlı Yeşilay tarafından hazırlanmış kitapçık, s. 4-6.</a:t>
            </a:r>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9</a:t>
            </a:fld>
            <a:endParaRPr lang="tr-TR"/>
          </a:p>
        </p:txBody>
      </p:sp>
    </p:spTree>
    <p:extLst>
      <p:ext uri="{BB962C8B-B14F-4D97-AF65-F5344CB8AC3E}">
        <p14:creationId xmlns:p14="http://schemas.microsoft.com/office/powerpoint/2010/main" val="52676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6B67049-8322-43C8-8B5C-23BF436DE3AE}" type="datetimeFigureOut">
              <a:rPr lang="tr-TR" smtClean="0"/>
              <a:t>15.11.2017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72824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15.11.2017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50136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15.11.2017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739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15.11.2017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15403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76B67049-8322-43C8-8B5C-23BF436DE3AE}" type="datetimeFigureOut">
              <a:rPr lang="tr-TR" smtClean="0"/>
              <a:t>15.11.2017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210917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6B67049-8322-43C8-8B5C-23BF436DE3AE}" type="datetimeFigureOut">
              <a:rPr lang="tr-TR" smtClean="0"/>
              <a:t>15.11.2017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954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6B67049-8322-43C8-8B5C-23BF436DE3AE}" type="datetimeFigureOut">
              <a:rPr lang="tr-TR" smtClean="0"/>
              <a:t>15.11.2017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1532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6B67049-8322-43C8-8B5C-23BF436DE3AE}" type="datetimeFigureOut">
              <a:rPr lang="tr-TR" smtClean="0"/>
              <a:t>15.11.2017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215225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6B67049-8322-43C8-8B5C-23BF436DE3AE}" type="datetimeFigureOut">
              <a:rPr lang="tr-TR" smtClean="0"/>
              <a:t>15.11.2017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34982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15.11.2017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03270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15.11.2017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8795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7049-8322-43C8-8B5C-23BF436DE3AE}" type="datetimeFigureOut">
              <a:rPr lang="tr-TR" smtClean="0"/>
              <a:t>15.11.2017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E8944-0FC9-420B-A261-5ABB15C2B345}" type="slidenum">
              <a:rPr lang="tr-TR" smtClean="0"/>
              <a:t>‹#›</a:t>
            </a:fld>
            <a:endParaRPr lang="tr-TR"/>
          </a:p>
        </p:txBody>
      </p:sp>
    </p:spTree>
    <p:extLst>
      <p:ext uri="{BB962C8B-B14F-4D97-AF65-F5344CB8AC3E}">
        <p14:creationId xmlns:p14="http://schemas.microsoft.com/office/powerpoint/2010/main" val="3179874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2.emf"/><Relationship Id="rId5" Type="http://schemas.openxmlformats.org/officeDocument/2006/relationships/image" Target="../media/image2.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ikdörtgen 25"/>
          <p:cNvSpPr/>
          <p:nvPr/>
        </p:nvSpPr>
        <p:spPr>
          <a:xfrm flipH="1">
            <a:off x="0" y="0"/>
            <a:ext cx="12191999" cy="687735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3"/>
          <p:cNvSpPr/>
          <p:nvPr/>
        </p:nvSpPr>
        <p:spPr>
          <a:xfrm flipH="1" flipV="1">
            <a:off x="4120330" y="-3175"/>
            <a:ext cx="8071669" cy="685800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0 w 7890694"/>
              <a:gd name="connsiteY0" fmla="*/ 0 h 6858000"/>
              <a:gd name="connsiteX1" fmla="*/ 3824748 w 7890694"/>
              <a:gd name="connsiteY1" fmla="*/ 0 h 6858000"/>
              <a:gd name="connsiteX2" fmla="*/ 7890694 w 7890694"/>
              <a:gd name="connsiteY2" fmla="*/ 6858000 h 6858000"/>
              <a:gd name="connsiteX3" fmla="*/ 0 w 7890694"/>
              <a:gd name="connsiteY3" fmla="*/ 6858000 h 6858000"/>
              <a:gd name="connsiteX4" fmla="*/ 0 w 7890694"/>
              <a:gd name="connsiteY4" fmla="*/ 0 h 6858000"/>
              <a:gd name="connsiteX0" fmla="*/ 0 w 7890694"/>
              <a:gd name="connsiteY0" fmla="*/ 0 h 6858000"/>
              <a:gd name="connsiteX1" fmla="*/ 5777373 w 7890694"/>
              <a:gd name="connsiteY1" fmla="*/ 0 h 6858000"/>
              <a:gd name="connsiteX2" fmla="*/ 7890694 w 7890694"/>
              <a:gd name="connsiteY2" fmla="*/ 6858000 h 6858000"/>
              <a:gd name="connsiteX3" fmla="*/ 0 w 7890694"/>
              <a:gd name="connsiteY3" fmla="*/ 6858000 h 6858000"/>
              <a:gd name="connsiteX4" fmla="*/ 0 w 7890694"/>
              <a:gd name="connsiteY4" fmla="*/ 0 h 6858000"/>
              <a:gd name="connsiteX0" fmla="*/ 0 w 8071669"/>
              <a:gd name="connsiteY0" fmla="*/ 0 h 6858000"/>
              <a:gd name="connsiteX1" fmla="*/ 5777373 w 8071669"/>
              <a:gd name="connsiteY1" fmla="*/ 0 h 6858000"/>
              <a:gd name="connsiteX2" fmla="*/ 8071669 w 8071669"/>
              <a:gd name="connsiteY2" fmla="*/ 6848475 h 6858000"/>
              <a:gd name="connsiteX3" fmla="*/ 0 w 8071669"/>
              <a:gd name="connsiteY3" fmla="*/ 6858000 h 6858000"/>
              <a:gd name="connsiteX4" fmla="*/ 0 w 8071669"/>
              <a:gd name="connsiteY4" fmla="*/ 0 h 6858000"/>
              <a:gd name="connsiteX0" fmla="*/ 0 w 8071669"/>
              <a:gd name="connsiteY0" fmla="*/ 0 h 6858000"/>
              <a:gd name="connsiteX1" fmla="*/ 5777373 w 8071669"/>
              <a:gd name="connsiteY1" fmla="*/ 0 h 6858000"/>
              <a:gd name="connsiteX2" fmla="*/ 8071669 w 8071669"/>
              <a:gd name="connsiteY2" fmla="*/ 6848475 h 6858000"/>
              <a:gd name="connsiteX3" fmla="*/ 0 w 8071669"/>
              <a:gd name="connsiteY3" fmla="*/ 6858000 h 6858000"/>
              <a:gd name="connsiteX4" fmla="*/ 0 w 8071669"/>
              <a:gd name="connsiteY4" fmla="*/ 0 h 6858000"/>
              <a:gd name="connsiteX0" fmla="*/ 0 w 8071669"/>
              <a:gd name="connsiteY0" fmla="*/ 0 h 6858000"/>
              <a:gd name="connsiteX1" fmla="*/ 5977398 w 8071669"/>
              <a:gd name="connsiteY1" fmla="*/ 9525 h 6858000"/>
              <a:gd name="connsiteX2" fmla="*/ 8071669 w 8071669"/>
              <a:gd name="connsiteY2" fmla="*/ 6848475 h 6858000"/>
              <a:gd name="connsiteX3" fmla="*/ 0 w 8071669"/>
              <a:gd name="connsiteY3" fmla="*/ 6858000 h 6858000"/>
              <a:gd name="connsiteX4" fmla="*/ 0 w 8071669"/>
              <a:gd name="connsiteY4" fmla="*/ 0 h 6858000"/>
              <a:gd name="connsiteX0" fmla="*/ 0 w 8071669"/>
              <a:gd name="connsiteY0" fmla="*/ 0 h 6858000"/>
              <a:gd name="connsiteX1" fmla="*/ 5958348 w 8071669"/>
              <a:gd name="connsiteY1" fmla="*/ 9525 h 6858000"/>
              <a:gd name="connsiteX2" fmla="*/ 8071669 w 8071669"/>
              <a:gd name="connsiteY2" fmla="*/ 6848475 h 6858000"/>
              <a:gd name="connsiteX3" fmla="*/ 0 w 8071669"/>
              <a:gd name="connsiteY3" fmla="*/ 6858000 h 6858000"/>
              <a:gd name="connsiteX4" fmla="*/ 0 w 8071669"/>
              <a:gd name="connsiteY4" fmla="*/ 0 h 6858000"/>
              <a:gd name="connsiteX0" fmla="*/ 0 w 8071669"/>
              <a:gd name="connsiteY0" fmla="*/ 0 h 6858000"/>
              <a:gd name="connsiteX1" fmla="*/ 5958348 w 8071669"/>
              <a:gd name="connsiteY1" fmla="*/ 9525 h 6858000"/>
              <a:gd name="connsiteX2" fmla="*/ 8071669 w 8071669"/>
              <a:gd name="connsiteY2" fmla="*/ 6848475 h 6858000"/>
              <a:gd name="connsiteX3" fmla="*/ 0 w 8071669"/>
              <a:gd name="connsiteY3" fmla="*/ 6858000 h 6858000"/>
              <a:gd name="connsiteX4" fmla="*/ 0 w 8071669"/>
              <a:gd name="connsiteY4" fmla="*/ 0 h 6858000"/>
              <a:gd name="connsiteX0" fmla="*/ 0 w 8071669"/>
              <a:gd name="connsiteY0" fmla="*/ 0 h 6858000"/>
              <a:gd name="connsiteX1" fmla="*/ 5958348 w 8071669"/>
              <a:gd name="connsiteY1" fmla="*/ 9525 h 6858000"/>
              <a:gd name="connsiteX2" fmla="*/ 8071669 w 8071669"/>
              <a:gd name="connsiteY2" fmla="*/ 6858000 h 6858000"/>
              <a:gd name="connsiteX3" fmla="*/ 0 w 8071669"/>
              <a:gd name="connsiteY3" fmla="*/ 6858000 h 6858000"/>
              <a:gd name="connsiteX4" fmla="*/ 0 w 8071669"/>
              <a:gd name="connsiteY4" fmla="*/ 0 h 6858000"/>
              <a:gd name="connsiteX0" fmla="*/ 0 w 8071669"/>
              <a:gd name="connsiteY0" fmla="*/ 0 h 6858000"/>
              <a:gd name="connsiteX1" fmla="*/ 5977398 w 8071669"/>
              <a:gd name="connsiteY1" fmla="*/ 0 h 6858000"/>
              <a:gd name="connsiteX2" fmla="*/ 8071669 w 8071669"/>
              <a:gd name="connsiteY2" fmla="*/ 6858000 h 6858000"/>
              <a:gd name="connsiteX3" fmla="*/ 0 w 8071669"/>
              <a:gd name="connsiteY3" fmla="*/ 6858000 h 6858000"/>
              <a:gd name="connsiteX4" fmla="*/ 0 w 807166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1669" h="6858000">
                <a:moveTo>
                  <a:pt x="0" y="0"/>
                </a:moveTo>
                <a:lnTo>
                  <a:pt x="5977398" y="0"/>
                </a:lnTo>
                <a:lnTo>
                  <a:pt x="8071669" y="6858000"/>
                </a:lnTo>
                <a:lnTo>
                  <a:pt x="0" y="6858000"/>
                </a:lnTo>
                <a:lnTo>
                  <a:pt x="0" y="0"/>
                </a:lnTo>
                <a:close/>
              </a:path>
            </a:pathLst>
          </a:custGeom>
          <a:solidFill>
            <a:srgbClr val="36A9E1">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0" y="0"/>
            <a:ext cx="5919019" cy="685800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019" h="6858000">
                <a:moveTo>
                  <a:pt x="0" y="0"/>
                </a:moveTo>
                <a:lnTo>
                  <a:pt x="3824748" y="0"/>
                </a:lnTo>
                <a:lnTo>
                  <a:pt x="5919019" y="6858000"/>
                </a:lnTo>
                <a:lnTo>
                  <a:pt x="0" y="6858000"/>
                </a:lnTo>
                <a:lnTo>
                  <a:pt x="0" y="0"/>
                </a:lnTo>
                <a:close/>
              </a:path>
            </a:pathLst>
          </a:custGeom>
          <a:solidFill>
            <a:srgbClr val="936037">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Dikdörtgen 23"/>
          <p:cNvSpPr/>
          <p:nvPr/>
        </p:nvSpPr>
        <p:spPr>
          <a:xfrm>
            <a:off x="-19664" y="5295726"/>
            <a:ext cx="5868014" cy="135255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9525 w 5919019"/>
              <a:gd name="connsiteY0" fmla="*/ 4857750 h 6858000"/>
              <a:gd name="connsiteX1" fmla="*/ 3824748 w 5919019"/>
              <a:gd name="connsiteY1" fmla="*/ 0 h 6858000"/>
              <a:gd name="connsiteX2" fmla="*/ 5919019 w 5919019"/>
              <a:gd name="connsiteY2" fmla="*/ 6858000 h 6858000"/>
              <a:gd name="connsiteX3" fmla="*/ 0 w 5919019"/>
              <a:gd name="connsiteY3" fmla="*/ 6858000 h 6858000"/>
              <a:gd name="connsiteX4" fmla="*/ 9525 w 5919019"/>
              <a:gd name="connsiteY4" fmla="*/ 4857750 h 6858000"/>
              <a:gd name="connsiteX0" fmla="*/ 9525 w 5919019"/>
              <a:gd name="connsiteY0" fmla="*/ 0 h 2000250"/>
              <a:gd name="connsiteX1" fmla="*/ 5329698 w 5919019"/>
              <a:gd name="connsiteY1" fmla="*/ 19050 h 2000250"/>
              <a:gd name="connsiteX2" fmla="*/ 5919019 w 5919019"/>
              <a:gd name="connsiteY2" fmla="*/ 2000250 h 2000250"/>
              <a:gd name="connsiteX3" fmla="*/ 0 w 5919019"/>
              <a:gd name="connsiteY3" fmla="*/ 2000250 h 2000250"/>
              <a:gd name="connsiteX4" fmla="*/ 9525 w 5919019"/>
              <a:gd name="connsiteY4" fmla="*/ 0 h 2000250"/>
              <a:gd name="connsiteX0" fmla="*/ 9525 w 5718994"/>
              <a:gd name="connsiteY0" fmla="*/ 0 h 2000250"/>
              <a:gd name="connsiteX1" fmla="*/ 5329698 w 5718994"/>
              <a:gd name="connsiteY1" fmla="*/ 19050 h 2000250"/>
              <a:gd name="connsiteX2" fmla="*/ 5718994 w 5718994"/>
              <a:gd name="connsiteY2" fmla="*/ 1352550 h 2000250"/>
              <a:gd name="connsiteX3" fmla="*/ 0 w 5718994"/>
              <a:gd name="connsiteY3" fmla="*/ 2000250 h 2000250"/>
              <a:gd name="connsiteX4" fmla="*/ 9525 w 5718994"/>
              <a:gd name="connsiteY4" fmla="*/ 0 h 20002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049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2397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0173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10648 w 5718994"/>
              <a:gd name="connsiteY1" fmla="*/ 0 h 1352550"/>
              <a:gd name="connsiteX2" fmla="*/ 5718994 w 5718994"/>
              <a:gd name="connsiteY2" fmla="*/ 1352550 h 1352550"/>
              <a:gd name="connsiteX3" fmla="*/ 0 w 5718994"/>
              <a:gd name="connsiteY3" fmla="*/ 1343025 h 1352550"/>
              <a:gd name="connsiteX4" fmla="*/ 9525 w 5718994"/>
              <a:gd name="connsiteY4" fmla="*/ 0 h 135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994" h="1352550">
                <a:moveTo>
                  <a:pt x="9525" y="0"/>
                </a:moveTo>
                <a:lnTo>
                  <a:pt x="5310648" y="0"/>
                </a:lnTo>
                <a:lnTo>
                  <a:pt x="5718994" y="1352550"/>
                </a:lnTo>
                <a:lnTo>
                  <a:pt x="0" y="1343025"/>
                </a:lnTo>
                <a:lnTo>
                  <a:pt x="95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Dikdörtgen 23"/>
          <p:cNvSpPr/>
          <p:nvPr/>
        </p:nvSpPr>
        <p:spPr>
          <a:xfrm flipH="1" flipV="1">
            <a:off x="5789860" y="5549802"/>
            <a:ext cx="6411664" cy="844395"/>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9525 w 5919019"/>
              <a:gd name="connsiteY0" fmla="*/ 4857750 h 6858000"/>
              <a:gd name="connsiteX1" fmla="*/ 3824748 w 5919019"/>
              <a:gd name="connsiteY1" fmla="*/ 0 h 6858000"/>
              <a:gd name="connsiteX2" fmla="*/ 5919019 w 5919019"/>
              <a:gd name="connsiteY2" fmla="*/ 6858000 h 6858000"/>
              <a:gd name="connsiteX3" fmla="*/ 0 w 5919019"/>
              <a:gd name="connsiteY3" fmla="*/ 6858000 h 6858000"/>
              <a:gd name="connsiteX4" fmla="*/ 9525 w 5919019"/>
              <a:gd name="connsiteY4" fmla="*/ 4857750 h 6858000"/>
              <a:gd name="connsiteX0" fmla="*/ 9525 w 5919019"/>
              <a:gd name="connsiteY0" fmla="*/ 0 h 2000250"/>
              <a:gd name="connsiteX1" fmla="*/ 5329698 w 5919019"/>
              <a:gd name="connsiteY1" fmla="*/ 19050 h 2000250"/>
              <a:gd name="connsiteX2" fmla="*/ 5919019 w 5919019"/>
              <a:gd name="connsiteY2" fmla="*/ 2000250 h 2000250"/>
              <a:gd name="connsiteX3" fmla="*/ 0 w 5919019"/>
              <a:gd name="connsiteY3" fmla="*/ 2000250 h 2000250"/>
              <a:gd name="connsiteX4" fmla="*/ 9525 w 5919019"/>
              <a:gd name="connsiteY4" fmla="*/ 0 h 2000250"/>
              <a:gd name="connsiteX0" fmla="*/ 9525 w 5718994"/>
              <a:gd name="connsiteY0" fmla="*/ 0 h 2000250"/>
              <a:gd name="connsiteX1" fmla="*/ 5329698 w 5718994"/>
              <a:gd name="connsiteY1" fmla="*/ 19050 h 2000250"/>
              <a:gd name="connsiteX2" fmla="*/ 5718994 w 5718994"/>
              <a:gd name="connsiteY2" fmla="*/ 1352550 h 2000250"/>
              <a:gd name="connsiteX3" fmla="*/ 0 w 5718994"/>
              <a:gd name="connsiteY3" fmla="*/ 2000250 h 2000250"/>
              <a:gd name="connsiteX4" fmla="*/ 9525 w 5718994"/>
              <a:gd name="connsiteY4" fmla="*/ 0 h 20002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049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2397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0173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10648 w 5718994"/>
              <a:gd name="connsiteY1" fmla="*/ 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6500044"/>
              <a:gd name="connsiteY0" fmla="*/ 0 h 1343025"/>
              <a:gd name="connsiteX1" fmla="*/ 5310648 w 6500044"/>
              <a:gd name="connsiteY1" fmla="*/ 0 h 1343025"/>
              <a:gd name="connsiteX2" fmla="*/ 6500044 w 6500044"/>
              <a:gd name="connsiteY2" fmla="*/ 1019175 h 1343025"/>
              <a:gd name="connsiteX3" fmla="*/ 0 w 6500044"/>
              <a:gd name="connsiteY3" fmla="*/ 1343025 h 1343025"/>
              <a:gd name="connsiteX4" fmla="*/ 9525 w 6500044"/>
              <a:gd name="connsiteY4" fmla="*/ 0 h 1343025"/>
              <a:gd name="connsiteX0" fmla="*/ 9525 w 6500044"/>
              <a:gd name="connsiteY0" fmla="*/ 0 h 1343025"/>
              <a:gd name="connsiteX1" fmla="*/ 6282198 w 6500044"/>
              <a:gd name="connsiteY1" fmla="*/ 333375 h 1343025"/>
              <a:gd name="connsiteX2" fmla="*/ 6500044 w 6500044"/>
              <a:gd name="connsiteY2" fmla="*/ 1019175 h 1343025"/>
              <a:gd name="connsiteX3" fmla="*/ 0 w 6500044"/>
              <a:gd name="connsiteY3" fmla="*/ 1343025 h 1343025"/>
              <a:gd name="connsiteX4" fmla="*/ 9525 w 6500044"/>
              <a:gd name="connsiteY4" fmla="*/ 0 h 1343025"/>
              <a:gd name="connsiteX0" fmla="*/ 28575 w 6519094"/>
              <a:gd name="connsiteY0" fmla="*/ 0 h 1019175"/>
              <a:gd name="connsiteX1" fmla="*/ 6301248 w 6519094"/>
              <a:gd name="connsiteY1" fmla="*/ 333375 h 1019175"/>
              <a:gd name="connsiteX2" fmla="*/ 6519094 w 6519094"/>
              <a:gd name="connsiteY2" fmla="*/ 1019175 h 1019175"/>
              <a:gd name="connsiteX3" fmla="*/ 0 w 6519094"/>
              <a:gd name="connsiteY3" fmla="*/ 981075 h 1019175"/>
              <a:gd name="connsiteX4" fmla="*/ 28575 w 6519094"/>
              <a:gd name="connsiteY4" fmla="*/ 0 h 1019175"/>
              <a:gd name="connsiteX0" fmla="*/ 28575 w 6519094"/>
              <a:gd name="connsiteY0" fmla="*/ 0 h 1019175"/>
              <a:gd name="connsiteX1" fmla="*/ 6301248 w 6519094"/>
              <a:gd name="connsiteY1" fmla="*/ 333375 h 1019175"/>
              <a:gd name="connsiteX2" fmla="*/ 6519094 w 6519094"/>
              <a:gd name="connsiteY2" fmla="*/ 1019175 h 1019175"/>
              <a:gd name="connsiteX3" fmla="*/ 0 w 6519094"/>
              <a:gd name="connsiteY3" fmla="*/ 1000125 h 1019175"/>
              <a:gd name="connsiteX4" fmla="*/ 28575 w 6519094"/>
              <a:gd name="connsiteY4" fmla="*/ 0 h 1019175"/>
              <a:gd name="connsiteX0" fmla="*/ 28575 w 6519094"/>
              <a:gd name="connsiteY0" fmla="*/ 0 h 1038225"/>
              <a:gd name="connsiteX1" fmla="*/ 6301248 w 6519094"/>
              <a:gd name="connsiteY1" fmla="*/ 333375 h 1038225"/>
              <a:gd name="connsiteX2" fmla="*/ 6519094 w 6519094"/>
              <a:gd name="connsiteY2" fmla="*/ 1019175 h 1038225"/>
              <a:gd name="connsiteX3" fmla="*/ 0 w 6519094"/>
              <a:gd name="connsiteY3" fmla="*/ 1038225 h 1038225"/>
              <a:gd name="connsiteX4" fmla="*/ 28575 w 6519094"/>
              <a:gd name="connsiteY4" fmla="*/ 0 h 1038225"/>
              <a:gd name="connsiteX0" fmla="*/ 28575 w 6519094"/>
              <a:gd name="connsiteY0" fmla="*/ 0 h 1028700"/>
              <a:gd name="connsiteX1" fmla="*/ 6301248 w 6519094"/>
              <a:gd name="connsiteY1" fmla="*/ 333375 h 1028700"/>
              <a:gd name="connsiteX2" fmla="*/ 6519094 w 6519094"/>
              <a:gd name="connsiteY2" fmla="*/ 1019175 h 1028700"/>
              <a:gd name="connsiteX3" fmla="*/ 0 w 6519094"/>
              <a:gd name="connsiteY3" fmla="*/ 1028700 h 1028700"/>
              <a:gd name="connsiteX4" fmla="*/ 28575 w 6519094"/>
              <a:gd name="connsiteY4" fmla="*/ 0 h 1028700"/>
              <a:gd name="connsiteX0" fmla="*/ 0 w 6490519"/>
              <a:gd name="connsiteY0" fmla="*/ 0 h 1019175"/>
              <a:gd name="connsiteX1" fmla="*/ 6272673 w 6490519"/>
              <a:gd name="connsiteY1" fmla="*/ 333375 h 1019175"/>
              <a:gd name="connsiteX2" fmla="*/ 6490519 w 6490519"/>
              <a:gd name="connsiteY2" fmla="*/ 1019175 h 1019175"/>
              <a:gd name="connsiteX3" fmla="*/ 9525 w 6490519"/>
              <a:gd name="connsiteY3" fmla="*/ 1000125 h 1019175"/>
              <a:gd name="connsiteX4" fmla="*/ 0 w 6490519"/>
              <a:gd name="connsiteY4" fmla="*/ 0 h 1019175"/>
              <a:gd name="connsiteX0" fmla="*/ 0 w 6490519"/>
              <a:gd name="connsiteY0" fmla="*/ 0 h 1019175"/>
              <a:gd name="connsiteX1" fmla="*/ 6272673 w 6490519"/>
              <a:gd name="connsiteY1" fmla="*/ 333375 h 1019175"/>
              <a:gd name="connsiteX2" fmla="*/ 6490519 w 6490519"/>
              <a:gd name="connsiteY2" fmla="*/ 1019175 h 1019175"/>
              <a:gd name="connsiteX3" fmla="*/ 9525 w 6490519"/>
              <a:gd name="connsiteY3" fmla="*/ 1019175 h 1019175"/>
              <a:gd name="connsiteX4" fmla="*/ 0 w 6490519"/>
              <a:gd name="connsiteY4" fmla="*/ 0 h 1019175"/>
              <a:gd name="connsiteX0" fmla="*/ 0 w 6480994"/>
              <a:gd name="connsiteY0" fmla="*/ 0 h 781050"/>
              <a:gd name="connsiteX1" fmla="*/ 6263148 w 6480994"/>
              <a:gd name="connsiteY1" fmla="*/ 95250 h 781050"/>
              <a:gd name="connsiteX2" fmla="*/ 6480994 w 6480994"/>
              <a:gd name="connsiteY2" fmla="*/ 781050 h 781050"/>
              <a:gd name="connsiteX3" fmla="*/ 0 w 6480994"/>
              <a:gd name="connsiteY3" fmla="*/ 781050 h 781050"/>
              <a:gd name="connsiteX4" fmla="*/ 0 w 6480994"/>
              <a:gd name="connsiteY4" fmla="*/ 0 h 781050"/>
              <a:gd name="connsiteX0" fmla="*/ 0 w 6480994"/>
              <a:gd name="connsiteY0" fmla="*/ 0 h 742950"/>
              <a:gd name="connsiteX1" fmla="*/ 6263148 w 6480994"/>
              <a:gd name="connsiteY1" fmla="*/ 57150 h 742950"/>
              <a:gd name="connsiteX2" fmla="*/ 6480994 w 6480994"/>
              <a:gd name="connsiteY2" fmla="*/ 742950 h 742950"/>
              <a:gd name="connsiteX3" fmla="*/ 0 w 6480994"/>
              <a:gd name="connsiteY3" fmla="*/ 742950 h 742950"/>
              <a:gd name="connsiteX4" fmla="*/ 0 w 6480994"/>
              <a:gd name="connsiteY4" fmla="*/ 0 h 742950"/>
              <a:gd name="connsiteX0" fmla="*/ 0 w 6480994"/>
              <a:gd name="connsiteY0" fmla="*/ 0 h 723900"/>
              <a:gd name="connsiteX1" fmla="*/ 6263148 w 6480994"/>
              <a:gd name="connsiteY1" fmla="*/ 38100 h 723900"/>
              <a:gd name="connsiteX2" fmla="*/ 6480994 w 6480994"/>
              <a:gd name="connsiteY2" fmla="*/ 723900 h 723900"/>
              <a:gd name="connsiteX3" fmla="*/ 0 w 6480994"/>
              <a:gd name="connsiteY3" fmla="*/ 723900 h 723900"/>
              <a:gd name="connsiteX4" fmla="*/ 0 w 6480994"/>
              <a:gd name="connsiteY4" fmla="*/ 0 h 723900"/>
              <a:gd name="connsiteX0" fmla="*/ 0 w 6480994"/>
              <a:gd name="connsiteY0" fmla="*/ 0 h 704850"/>
              <a:gd name="connsiteX1" fmla="*/ 6263148 w 6480994"/>
              <a:gd name="connsiteY1" fmla="*/ 19050 h 704850"/>
              <a:gd name="connsiteX2" fmla="*/ 6480994 w 6480994"/>
              <a:gd name="connsiteY2" fmla="*/ 704850 h 704850"/>
              <a:gd name="connsiteX3" fmla="*/ 0 w 6480994"/>
              <a:gd name="connsiteY3" fmla="*/ 704850 h 704850"/>
              <a:gd name="connsiteX4" fmla="*/ 0 w 6480994"/>
              <a:gd name="connsiteY4" fmla="*/ 0 h 704850"/>
              <a:gd name="connsiteX0" fmla="*/ 0 w 6480994"/>
              <a:gd name="connsiteY0" fmla="*/ 0 h 685800"/>
              <a:gd name="connsiteX1" fmla="*/ 6263148 w 6480994"/>
              <a:gd name="connsiteY1" fmla="*/ 0 h 685800"/>
              <a:gd name="connsiteX2" fmla="*/ 6480994 w 6480994"/>
              <a:gd name="connsiteY2" fmla="*/ 685800 h 685800"/>
              <a:gd name="connsiteX3" fmla="*/ 0 w 6480994"/>
              <a:gd name="connsiteY3" fmla="*/ 685800 h 685800"/>
              <a:gd name="connsiteX4" fmla="*/ 0 w 6480994"/>
              <a:gd name="connsiteY4" fmla="*/ 0 h 685800"/>
              <a:gd name="connsiteX0" fmla="*/ 0 w 6500044"/>
              <a:gd name="connsiteY0" fmla="*/ 0 h 685800"/>
              <a:gd name="connsiteX1" fmla="*/ 6263148 w 6500044"/>
              <a:gd name="connsiteY1" fmla="*/ 0 h 685800"/>
              <a:gd name="connsiteX2" fmla="*/ 6500044 w 6500044"/>
              <a:gd name="connsiteY2" fmla="*/ 685800 h 685800"/>
              <a:gd name="connsiteX3" fmla="*/ 0 w 6500044"/>
              <a:gd name="connsiteY3" fmla="*/ 685800 h 685800"/>
              <a:gd name="connsiteX4" fmla="*/ 0 w 6500044"/>
              <a:gd name="connsiteY4" fmla="*/ 0 h 685800"/>
              <a:gd name="connsiteX0" fmla="*/ 0 w 6519094"/>
              <a:gd name="connsiteY0" fmla="*/ 0 h 685800"/>
              <a:gd name="connsiteX1" fmla="*/ 6263148 w 6519094"/>
              <a:gd name="connsiteY1" fmla="*/ 0 h 685800"/>
              <a:gd name="connsiteX2" fmla="*/ 6519094 w 6519094"/>
              <a:gd name="connsiteY2" fmla="*/ 685800 h 685800"/>
              <a:gd name="connsiteX3" fmla="*/ 0 w 6519094"/>
              <a:gd name="connsiteY3" fmla="*/ 685800 h 685800"/>
              <a:gd name="connsiteX4" fmla="*/ 0 w 6519094"/>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094" h="685800">
                <a:moveTo>
                  <a:pt x="0" y="0"/>
                </a:moveTo>
                <a:lnTo>
                  <a:pt x="6263148" y="0"/>
                </a:lnTo>
                <a:lnTo>
                  <a:pt x="6519094" y="685800"/>
                </a:lnTo>
                <a:lnTo>
                  <a:pt x="0" y="6858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3812004" y="-9525"/>
            <a:ext cx="2422729" cy="6877357"/>
          </a:xfrm>
          <a:custGeom>
            <a:avLst/>
            <a:gdLst>
              <a:gd name="connsiteX0" fmla="*/ 0 w 442451"/>
              <a:gd name="connsiteY0" fmla="*/ 0 h 6854825"/>
              <a:gd name="connsiteX1" fmla="*/ 442451 w 442451"/>
              <a:gd name="connsiteY1" fmla="*/ 0 h 6854825"/>
              <a:gd name="connsiteX2" fmla="*/ 442451 w 442451"/>
              <a:gd name="connsiteY2" fmla="*/ 6854825 h 6854825"/>
              <a:gd name="connsiteX3" fmla="*/ 0 w 442451"/>
              <a:gd name="connsiteY3" fmla="*/ 6854825 h 6854825"/>
              <a:gd name="connsiteX4" fmla="*/ 0 w 442451"/>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0 w 2546554"/>
              <a:gd name="connsiteY3" fmla="*/ 6854825 h 6854825"/>
              <a:gd name="connsiteX4" fmla="*/ 0 w 2546554"/>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2025445 w 2546554"/>
              <a:gd name="connsiteY3" fmla="*/ 6844993 h 6854825"/>
              <a:gd name="connsiteX4" fmla="*/ 0 w 2546554"/>
              <a:gd name="connsiteY4" fmla="*/ 0 h 6854825"/>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58307"/>
              <a:gd name="connsiteX1" fmla="*/ 442451 w 2546554"/>
              <a:gd name="connsiteY1" fmla="*/ 0 h 6858307"/>
              <a:gd name="connsiteX2" fmla="*/ 2546554 w 2546554"/>
              <a:gd name="connsiteY2" fmla="*/ 6854825 h 6858307"/>
              <a:gd name="connsiteX3" fmla="*/ 2048284 w 2546554"/>
              <a:gd name="connsiteY3" fmla="*/ 6858307 h 6858307"/>
              <a:gd name="connsiteX4" fmla="*/ 0 w 2546554"/>
              <a:gd name="connsiteY4" fmla="*/ 0 h 6858307"/>
              <a:gd name="connsiteX0" fmla="*/ 0 w 2546554"/>
              <a:gd name="connsiteY0" fmla="*/ 0 h 6858307"/>
              <a:gd name="connsiteX1" fmla="*/ 442451 w 2546554"/>
              <a:gd name="connsiteY1" fmla="*/ 0 h 6858307"/>
              <a:gd name="connsiteX2" fmla="*/ 2546554 w 2546554"/>
              <a:gd name="connsiteY2" fmla="*/ 6854825 h 6858307"/>
              <a:gd name="connsiteX3" fmla="*/ 2076859 w 2546554"/>
              <a:gd name="connsiteY3" fmla="*/ 6858307 h 6858307"/>
              <a:gd name="connsiteX4" fmla="*/ 0 w 2546554"/>
              <a:gd name="connsiteY4" fmla="*/ 0 h 6858307"/>
              <a:gd name="connsiteX0" fmla="*/ 0 w 2546554"/>
              <a:gd name="connsiteY0" fmla="*/ 0 h 6867832"/>
              <a:gd name="connsiteX1" fmla="*/ 442451 w 2546554"/>
              <a:gd name="connsiteY1" fmla="*/ 0 h 6867832"/>
              <a:gd name="connsiteX2" fmla="*/ 2546554 w 2546554"/>
              <a:gd name="connsiteY2" fmla="*/ 6854825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086384 w 2546554"/>
              <a:gd name="connsiteY3" fmla="*/ 6867832 h 6867832"/>
              <a:gd name="connsiteX4" fmla="*/ 0 w 2546554"/>
              <a:gd name="connsiteY4" fmla="*/ 0 h 6867832"/>
              <a:gd name="connsiteX0" fmla="*/ 0 w 2422729"/>
              <a:gd name="connsiteY0" fmla="*/ 0 h 6877357"/>
              <a:gd name="connsiteX1" fmla="*/ 318626 w 2422729"/>
              <a:gd name="connsiteY1" fmla="*/ 9525 h 6877357"/>
              <a:gd name="connsiteX2" fmla="*/ 2422729 w 2422729"/>
              <a:gd name="connsiteY2" fmla="*/ 6873875 h 6877357"/>
              <a:gd name="connsiteX3" fmla="*/ 1962559 w 2422729"/>
              <a:gd name="connsiteY3" fmla="*/ 6877357 h 6877357"/>
              <a:gd name="connsiteX4" fmla="*/ 0 w 2422729"/>
              <a:gd name="connsiteY4" fmla="*/ 0 h 6877357"/>
              <a:gd name="connsiteX0" fmla="*/ 0 w 2422729"/>
              <a:gd name="connsiteY0" fmla="*/ 0 h 6896407"/>
              <a:gd name="connsiteX1" fmla="*/ 318626 w 2422729"/>
              <a:gd name="connsiteY1" fmla="*/ 9525 h 6896407"/>
              <a:gd name="connsiteX2" fmla="*/ 2422729 w 2422729"/>
              <a:gd name="connsiteY2" fmla="*/ 6873875 h 6896407"/>
              <a:gd name="connsiteX3" fmla="*/ 2086384 w 2422729"/>
              <a:gd name="connsiteY3" fmla="*/ 6896407 h 6896407"/>
              <a:gd name="connsiteX4" fmla="*/ 0 w 2422729"/>
              <a:gd name="connsiteY4" fmla="*/ 0 h 6896407"/>
              <a:gd name="connsiteX0" fmla="*/ 0 w 2422729"/>
              <a:gd name="connsiteY0" fmla="*/ 0 h 6877357"/>
              <a:gd name="connsiteX1" fmla="*/ 318626 w 2422729"/>
              <a:gd name="connsiteY1" fmla="*/ 9525 h 6877357"/>
              <a:gd name="connsiteX2" fmla="*/ 2422729 w 2422729"/>
              <a:gd name="connsiteY2" fmla="*/ 6873875 h 6877357"/>
              <a:gd name="connsiteX3" fmla="*/ 2086384 w 2422729"/>
              <a:gd name="connsiteY3" fmla="*/ 6877357 h 6877357"/>
              <a:gd name="connsiteX4" fmla="*/ 0 w 2422729"/>
              <a:gd name="connsiteY4" fmla="*/ 0 h 687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729" h="6877357">
                <a:moveTo>
                  <a:pt x="0" y="0"/>
                </a:moveTo>
                <a:lnTo>
                  <a:pt x="318626" y="9525"/>
                </a:lnTo>
                <a:lnTo>
                  <a:pt x="2422729" y="6873875"/>
                </a:lnTo>
                <a:lnTo>
                  <a:pt x="2086384" y="6877357"/>
                </a:lnTo>
                <a:lnTo>
                  <a:pt x="0" y="0"/>
                </a:lnTo>
                <a:close/>
              </a:path>
            </a:pathLst>
          </a:cu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3" name="Grup 2"/>
          <p:cNvGrpSpPr/>
          <p:nvPr/>
        </p:nvGrpSpPr>
        <p:grpSpPr>
          <a:xfrm>
            <a:off x="11298543" y="5676774"/>
            <a:ext cx="903289" cy="602840"/>
            <a:chOff x="11298543" y="5676774"/>
            <a:chExt cx="903289" cy="602840"/>
          </a:xfrm>
        </p:grpSpPr>
        <p:sp>
          <p:nvSpPr>
            <p:cNvPr id="1024" name="Rectangle 13"/>
            <p:cNvSpPr>
              <a:spLocks noChangeArrowheads="1"/>
            </p:cNvSpPr>
            <p:nvPr/>
          </p:nvSpPr>
          <p:spPr bwMode="auto">
            <a:xfrm>
              <a:off x="12011025" y="5676774"/>
              <a:ext cx="190807" cy="602840"/>
            </a:xfrm>
            <a:prstGeom prst="rect">
              <a:avLst/>
            </a:pr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Metin kutusu 35"/>
            <p:cNvSpPr txBox="1"/>
            <p:nvPr/>
          </p:nvSpPr>
          <p:spPr>
            <a:xfrm>
              <a:off x="11298543" y="5745534"/>
              <a:ext cx="692818" cy="461665"/>
            </a:xfrm>
            <a:prstGeom prst="rect">
              <a:avLst/>
            </a:prstGeom>
            <a:noFill/>
          </p:spPr>
          <p:txBody>
            <a:bodyPr wrap="none" rtlCol="0">
              <a:spAutoFit/>
            </a:bodyPr>
            <a:lstStyle/>
            <a:p>
              <a:r>
                <a:rPr lang="tr-TR" sz="2400" b="1" dirty="0">
                  <a:solidFill>
                    <a:srgbClr val="231F20"/>
                  </a:solidFill>
                </a:rPr>
                <a:t>LİSE</a:t>
              </a:r>
            </a:p>
          </p:txBody>
        </p:sp>
      </p:grpSp>
      <p:pic>
        <p:nvPicPr>
          <p:cNvPr id="1026" name="Resim 1025"/>
          <p:cNvPicPr>
            <a:picLocks noChangeAspect="1"/>
          </p:cNvPicPr>
          <p:nvPr/>
        </p:nvPicPr>
        <p:blipFill>
          <a:blip r:embed="rId4"/>
          <a:stretch>
            <a:fillRect/>
          </a:stretch>
        </p:blipFill>
        <p:spPr>
          <a:xfrm>
            <a:off x="144337" y="5455186"/>
            <a:ext cx="4500000" cy="1035000"/>
          </a:xfrm>
          <a:prstGeom prst="rect">
            <a:avLst/>
          </a:prstGeom>
        </p:spPr>
      </p:pic>
      <p:pic>
        <p:nvPicPr>
          <p:cNvPr id="16" name="Resim 15"/>
          <p:cNvPicPr>
            <a:picLocks noChangeAspect="1"/>
          </p:cNvPicPr>
          <p:nvPr/>
        </p:nvPicPr>
        <p:blipFill>
          <a:blip r:embed="rId5"/>
          <a:stretch>
            <a:fillRect/>
          </a:stretch>
        </p:blipFill>
        <p:spPr>
          <a:xfrm>
            <a:off x="11367914" y="920137"/>
            <a:ext cx="843750" cy="1957500"/>
          </a:xfrm>
          <a:prstGeom prst="rect">
            <a:avLst/>
          </a:prstGeom>
        </p:spPr>
      </p:pic>
      <p:grpSp>
        <p:nvGrpSpPr>
          <p:cNvPr id="17" name="Grup 16"/>
          <p:cNvGrpSpPr/>
          <p:nvPr/>
        </p:nvGrpSpPr>
        <p:grpSpPr>
          <a:xfrm>
            <a:off x="6066701" y="1169318"/>
            <a:ext cx="5491064" cy="1500571"/>
            <a:chOff x="6080204" y="1306970"/>
            <a:chExt cx="5491064" cy="1500571"/>
          </a:xfrm>
        </p:grpSpPr>
        <p:sp>
          <p:nvSpPr>
            <p:cNvPr id="21" name="Metin kutusu 20"/>
            <p:cNvSpPr txBox="1"/>
            <p:nvPr/>
          </p:nvSpPr>
          <p:spPr>
            <a:xfrm>
              <a:off x="6080204" y="1306970"/>
              <a:ext cx="5366342" cy="830997"/>
            </a:xfrm>
            <a:prstGeom prst="rect">
              <a:avLst/>
            </a:prstGeom>
            <a:noFill/>
          </p:spPr>
          <p:txBody>
            <a:bodyPr wrap="none" rtlCol="0">
              <a:spAutoFit/>
            </a:bodyPr>
            <a:lstStyle/>
            <a:p>
              <a:pPr algn="r"/>
              <a:r>
                <a:rPr lang="tr-TR" sz="4800" b="1" dirty="0">
                  <a:solidFill>
                    <a:schemeClr val="bg1"/>
                  </a:solidFill>
                </a:rPr>
                <a:t>öncelikle kendin için</a:t>
              </a:r>
            </a:p>
          </p:txBody>
        </p:sp>
        <p:sp>
          <p:nvSpPr>
            <p:cNvPr id="22" name="Metin kutusu 21"/>
            <p:cNvSpPr txBox="1"/>
            <p:nvPr/>
          </p:nvSpPr>
          <p:spPr>
            <a:xfrm>
              <a:off x="6876970" y="1976544"/>
              <a:ext cx="4694298" cy="830997"/>
            </a:xfrm>
            <a:prstGeom prst="rect">
              <a:avLst/>
            </a:prstGeom>
            <a:noFill/>
          </p:spPr>
          <p:txBody>
            <a:bodyPr wrap="none" rtlCol="0">
              <a:spAutoFit/>
            </a:bodyPr>
            <a:lstStyle/>
            <a:p>
              <a:pPr algn="r"/>
              <a:r>
                <a:rPr lang="tr-TR" sz="4800" b="1" dirty="0">
                  <a:solidFill>
                    <a:schemeClr val="bg1"/>
                  </a:solidFill>
                </a:rPr>
                <a:t>alkolden uzak dur</a:t>
              </a:r>
            </a:p>
          </p:txBody>
        </p:sp>
      </p:grpSp>
    </p:spTree>
    <p:extLst>
      <p:ext uri="{BB962C8B-B14F-4D97-AF65-F5344CB8AC3E}">
        <p14:creationId xmlns:p14="http://schemas.microsoft.com/office/powerpoint/2010/main" val="117665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0-#ppt_w/2"/>
                                          </p:val>
                                        </p:tav>
                                        <p:tav tm="100000">
                                          <p:val>
                                            <p:strVal val="#ppt_x"/>
                                          </p:val>
                                        </p:tav>
                                      </p:tavLst>
                                    </p:anim>
                                    <p:anim calcmode="lin" valueType="num">
                                      <p:cBhvr additive="base">
                                        <p:cTn id="8" dur="25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50" fill="hold"/>
                                        <p:tgtEl>
                                          <p:spTgt spid="28"/>
                                        </p:tgtEl>
                                        <p:attrNameLst>
                                          <p:attrName>ppt_x</p:attrName>
                                        </p:attrNameLst>
                                      </p:cBhvr>
                                      <p:tavLst>
                                        <p:tav tm="0">
                                          <p:val>
                                            <p:strVal val="1+#ppt_w/2"/>
                                          </p:val>
                                        </p:tav>
                                        <p:tav tm="100000">
                                          <p:val>
                                            <p:strVal val="#ppt_x"/>
                                          </p:val>
                                        </p:tav>
                                      </p:tavLst>
                                    </p:anim>
                                    <p:anim calcmode="lin" valueType="num">
                                      <p:cBhvr additive="base">
                                        <p:cTn id="12" dur="25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50"/>
                                        <p:tgtEl>
                                          <p:spTgt spid="25"/>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250" fill="hold"/>
                                        <p:tgtEl>
                                          <p:spTgt spid="30"/>
                                        </p:tgtEl>
                                        <p:attrNameLst>
                                          <p:attrName>ppt_x</p:attrName>
                                        </p:attrNameLst>
                                      </p:cBhvr>
                                      <p:tavLst>
                                        <p:tav tm="0">
                                          <p:val>
                                            <p:strVal val="1+#ppt_w/2"/>
                                          </p:val>
                                        </p:tav>
                                        <p:tav tm="100000">
                                          <p:val>
                                            <p:strVal val="#ppt_x"/>
                                          </p:val>
                                        </p:tav>
                                      </p:tavLst>
                                    </p:anim>
                                    <p:anim calcmode="lin" valueType="num">
                                      <p:cBhvr additive="base">
                                        <p:cTn id="21" dur="250" fill="hold"/>
                                        <p:tgtEl>
                                          <p:spTgt spid="3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250" fill="hold"/>
                                        <p:tgtEl>
                                          <p:spTgt spid="29"/>
                                        </p:tgtEl>
                                        <p:attrNameLst>
                                          <p:attrName>ppt_x</p:attrName>
                                        </p:attrNameLst>
                                      </p:cBhvr>
                                      <p:tavLst>
                                        <p:tav tm="0">
                                          <p:val>
                                            <p:strVal val="0-#ppt_w/2"/>
                                          </p:val>
                                        </p:tav>
                                        <p:tav tm="100000">
                                          <p:val>
                                            <p:strVal val="#ppt_x"/>
                                          </p:val>
                                        </p:tav>
                                      </p:tavLst>
                                    </p:anim>
                                    <p:anim calcmode="lin" valueType="num">
                                      <p:cBhvr additive="base">
                                        <p:cTn id="25" dur="250" fill="hold"/>
                                        <p:tgtEl>
                                          <p:spTgt spid="29"/>
                                        </p:tgtEl>
                                        <p:attrNameLst>
                                          <p:attrName>ppt_y</p:attrName>
                                        </p:attrNameLst>
                                      </p:cBhvr>
                                      <p:tavLst>
                                        <p:tav tm="0">
                                          <p:val>
                                            <p:strVal val="#ppt_y"/>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250"/>
                                        <p:tgtEl>
                                          <p:spTgt spid="1026"/>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50"/>
                                        <p:tgtEl>
                                          <p:spTgt spid="3"/>
                                        </p:tgtEl>
                                      </p:cBhvr>
                                    </p:animEffect>
                                  </p:childTnLst>
                                </p:cTn>
                              </p:par>
                            </p:childTnLst>
                          </p:cTn>
                        </p:par>
                        <p:par>
                          <p:cTn id="32" fill="hold">
                            <p:stCondLst>
                              <p:cond delay="750"/>
                            </p:stCondLst>
                            <p:childTnLst>
                              <p:par>
                                <p:cTn id="33" presetID="2" presetClass="entr" presetSubtype="2"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250" fill="hold"/>
                                        <p:tgtEl>
                                          <p:spTgt spid="16"/>
                                        </p:tgtEl>
                                        <p:attrNameLst>
                                          <p:attrName>ppt_x</p:attrName>
                                        </p:attrNameLst>
                                      </p:cBhvr>
                                      <p:tavLst>
                                        <p:tav tm="0">
                                          <p:val>
                                            <p:strVal val="1+#ppt_w/2"/>
                                          </p:val>
                                        </p:tav>
                                        <p:tav tm="100000">
                                          <p:val>
                                            <p:strVal val="#ppt_x"/>
                                          </p:val>
                                        </p:tav>
                                      </p:tavLst>
                                    </p:anim>
                                    <p:anim calcmode="lin" valueType="num">
                                      <p:cBhvr additive="base">
                                        <p:cTn id="36" dur="250" fill="hold"/>
                                        <p:tgtEl>
                                          <p:spTgt spid="16"/>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4" grpId="0" animBg="1"/>
      <p:bldP spid="29" grpId="0" animBg="1"/>
      <p:bldP spid="30"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lumMod val="85000"/>
                      </a:schemeClr>
                    </a:solidFill>
                  </a:rPr>
                  <a:t>10</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497140"/>
            <a:ext cx="7923284" cy="830997"/>
          </a:xfrm>
          <a:prstGeom prst="rect">
            <a:avLst/>
          </a:prstGeom>
          <a:noFill/>
        </p:spPr>
        <p:txBody>
          <a:bodyPr wrap="square" rtlCol="0">
            <a:spAutoFit/>
          </a:bodyPr>
          <a:lstStyle/>
          <a:p>
            <a:r>
              <a:rPr lang="tr-TR" sz="4800" b="1" dirty="0"/>
              <a:t>Kısa dönemdeki etkileri</a:t>
            </a:r>
          </a:p>
        </p:txBody>
      </p:sp>
      <p:grpSp>
        <p:nvGrpSpPr>
          <p:cNvPr id="22" name="Grup 21"/>
          <p:cNvGrpSpPr/>
          <p:nvPr/>
        </p:nvGrpSpPr>
        <p:grpSpPr>
          <a:xfrm>
            <a:off x="356650" y="1499601"/>
            <a:ext cx="4777412" cy="1440000"/>
            <a:chOff x="356650" y="1474434"/>
            <a:chExt cx="4777412" cy="1440000"/>
          </a:xfrm>
        </p:grpSpPr>
        <p:sp>
          <p:nvSpPr>
            <p:cNvPr id="23" name="Oval 22"/>
            <p:cNvSpPr/>
            <p:nvPr/>
          </p:nvSpPr>
          <p:spPr>
            <a:xfrm>
              <a:off x="356650" y="1474434"/>
              <a:ext cx="1440000" cy="1440000"/>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38100">
              <a:solidFill>
                <a:srgbClr val="E61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1796650" y="1732769"/>
              <a:ext cx="3337412" cy="923330"/>
            </a:xfrm>
            <a:prstGeom prst="rect">
              <a:avLst/>
            </a:prstGeom>
          </p:spPr>
          <p:txBody>
            <a:bodyPr wrap="square">
              <a:spAutoFit/>
            </a:bodyPr>
            <a:lstStyle/>
            <a:p>
              <a:r>
                <a:rPr lang="tr-TR" dirty="0">
                  <a:solidFill>
                    <a:srgbClr val="E61F4F"/>
                  </a:solidFill>
                </a:rPr>
                <a:t>Ağızda: </a:t>
              </a:r>
              <a:r>
                <a:rPr lang="tr-TR" dirty="0">
                  <a:solidFill>
                    <a:srgbClr val="231F20"/>
                  </a:solidFill>
                </a:rPr>
                <a:t>Ağız kuruluğu, tat</a:t>
              </a:r>
            </a:p>
            <a:p>
              <a:r>
                <a:rPr lang="tr-TR" dirty="0">
                  <a:solidFill>
                    <a:srgbClr val="231F20"/>
                  </a:solidFill>
                </a:rPr>
                <a:t>alma duyusunda bozulma,</a:t>
              </a:r>
            </a:p>
            <a:p>
              <a:r>
                <a:rPr lang="tr-TR" dirty="0">
                  <a:solidFill>
                    <a:srgbClr val="231F20"/>
                  </a:solidFill>
                </a:rPr>
                <a:t>ağız kokusu, ağız içi enfeksiyonlar.</a:t>
              </a:r>
            </a:p>
          </p:txBody>
        </p:sp>
      </p:grpSp>
      <p:grpSp>
        <p:nvGrpSpPr>
          <p:cNvPr id="29" name="Grup 28"/>
          <p:cNvGrpSpPr/>
          <p:nvPr/>
        </p:nvGrpSpPr>
        <p:grpSpPr>
          <a:xfrm>
            <a:off x="356650" y="3169772"/>
            <a:ext cx="4314628" cy="1440000"/>
            <a:chOff x="356650" y="3169772"/>
            <a:chExt cx="4314628" cy="1440000"/>
          </a:xfrm>
        </p:grpSpPr>
        <p:sp>
          <p:nvSpPr>
            <p:cNvPr id="30" name="Oval 29"/>
            <p:cNvSpPr/>
            <p:nvPr/>
          </p:nvSpPr>
          <p:spPr>
            <a:xfrm>
              <a:off x="356650" y="3169772"/>
              <a:ext cx="1440000" cy="144000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38100">
              <a:solidFill>
                <a:srgbClr val="E61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1796650" y="3560688"/>
              <a:ext cx="2874628" cy="646331"/>
            </a:xfrm>
            <a:prstGeom prst="rect">
              <a:avLst/>
            </a:prstGeom>
          </p:spPr>
          <p:txBody>
            <a:bodyPr wrap="square">
              <a:spAutoFit/>
            </a:bodyPr>
            <a:lstStyle/>
            <a:p>
              <a:r>
                <a:rPr lang="sv-SE" dirty="0">
                  <a:solidFill>
                    <a:srgbClr val="E61F4F"/>
                  </a:solidFill>
                </a:rPr>
                <a:t>Başta: </a:t>
              </a:r>
              <a:r>
                <a:rPr lang="sv-SE" dirty="0">
                  <a:solidFill>
                    <a:srgbClr val="231F20"/>
                  </a:solidFill>
                </a:rPr>
                <a:t>Şiddetli</a:t>
              </a:r>
            </a:p>
            <a:p>
              <a:r>
                <a:rPr lang="sv-SE" dirty="0">
                  <a:solidFill>
                    <a:srgbClr val="231F20"/>
                  </a:solidFill>
                </a:rPr>
                <a:t>baş ağrısı.</a:t>
              </a:r>
              <a:endParaRPr lang="tr-TR" dirty="0">
                <a:solidFill>
                  <a:srgbClr val="231F20"/>
                </a:solidFill>
              </a:endParaRPr>
            </a:p>
          </p:txBody>
        </p:sp>
      </p:grpSp>
      <p:grpSp>
        <p:nvGrpSpPr>
          <p:cNvPr id="32" name="Grup 31"/>
          <p:cNvGrpSpPr/>
          <p:nvPr/>
        </p:nvGrpSpPr>
        <p:grpSpPr>
          <a:xfrm>
            <a:off x="6111278" y="1499601"/>
            <a:ext cx="4685353" cy="1440000"/>
            <a:chOff x="6111278" y="1474434"/>
            <a:chExt cx="4685353" cy="1440000"/>
          </a:xfrm>
        </p:grpSpPr>
        <p:sp>
          <p:nvSpPr>
            <p:cNvPr id="33" name="Oval 32"/>
            <p:cNvSpPr/>
            <p:nvPr/>
          </p:nvSpPr>
          <p:spPr>
            <a:xfrm>
              <a:off x="6111278" y="1474434"/>
              <a:ext cx="1440000" cy="1440000"/>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38100">
              <a:solidFill>
                <a:srgbClr val="E61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Dikdörtgen 33"/>
            <p:cNvSpPr/>
            <p:nvPr/>
          </p:nvSpPr>
          <p:spPr>
            <a:xfrm>
              <a:off x="7551277" y="1871268"/>
              <a:ext cx="3245354" cy="646331"/>
            </a:xfrm>
            <a:prstGeom prst="rect">
              <a:avLst/>
            </a:prstGeom>
          </p:spPr>
          <p:txBody>
            <a:bodyPr wrap="square">
              <a:spAutoFit/>
            </a:bodyPr>
            <a:lstStyle/>
            <a:p>
              <a:r>
                <a:rPr lang="sv-SE" dirty="0">
                  <a:solidFill>
                    <a:srgbClr val="E61F4F"/>
                  </a:solidFill>
                </a:rPr>
                <a:t>Boğazda: </a:t>
              </a:r>
              <a:r>
                <a:rPr lang="sv-SE" dirty="0">
                  <a:solidFill>
                    <a:srgbClr val="231F20"/>
                  </a:solidFill>
                </a:rPr>
                <a:t>Öksürük, zamanla</a:t>
              </a:r>
            </a:p>
            <a:p>
              <a:r>
                <a:rPr lang="sv-SE" dirty="0">
                  <a:solidFill>
                    <a:srgbClr val="231F20"/>
                  </a:solidFill>
                </a:rPr>
                <a:t>ses tellerinde tahribat</a:t>
              </a:r>
              <a:endParaRPr lang="tr-TR" dirty="0">
                <a:solidFill>
                  <a:srgbClr val="231F20"/>
                </a:solidFill>
              </a:endParaRPr>
            </a:p>
          </p:txBody>
        </p:sp>
      </p:grpSp>
    </p:spTree>
    <p:extLst>
      <p:ext uri="{BB962C8B-B14F-4D97-AF65-F5344CB8AC3E}">
        <p14:creationId xmlns:p14="http://schemas.microsoft.com/office/powerpoint/2010/main" val="310183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50"/>
                                        <p:tgtEl>
                                          <p:spTgt spid="22"/>
                                        </p:tgtEl>
                                      </p:cBhvr>
                                    </p:animEffect>
                                  </p:childTnLst>
                                </p:cTn>
                              </p:par>
                            </p:childTnLst>
                          </p:cTn>
                        </p:par>
                        <p:par>
                          <p:cTn id="28" fill="hold">
                            <p:stCondLst>
                              <p:cond delay="125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50"/>
                                        <p:tgtEl>
                                          <p:spTgt spid="32"/>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6"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lumMod val="85000"/>
                      </a:schemeClr>
                    </a:solidFill>
                  </a:rPr>
                  <a:t>11</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497140"/>
            <a:ext cx="7923284" cy="830997"/>
          </a:xfrm>
          <a:prstGeom prst="rect">
            <a:avLst/>
          </a:prstGeom>
          <a:noFill/>
        </p:spPr>
        <p:txBody>
          <a:bodyPr wrap="square" rtlCol="0">
            <a:spAutoFit/>
          </a:bodyPr>
          <a:lstStyle/>
          <a:p>
            <a:r>
              <a:rPr lang="tr-TR" sz="4800" b="1" dirty="0"/>
              <a:t>Uzun dönemdeki etkileri</a:t>
            </a:r>
          </a:p>
        </p:txBody>
      </p:sp>
      <p:grpSp>
        <p:nvGrpSpPr>
          <p:cNvPr id="33" name="Grup 32"/>
          <p:cNvGrpSpPr/>
          <p:nvPr/>
        </p:nvGrpSpPr>
        <p:grpSpPr>
          <a:xfrm>
            <a:off x="348086" y="1474434"/>
            <a:ext cx="4314628" cy="1440000"/>
            <a:chOff x="356650" y="1474434"/>
            <a:chExt cx="4314628" cy="1440000"/>
          </a:xfrm>
        </p:grpSpPr>
        <p:sp>
          <p:nvSpPr>
            <p:cNvPr id="34" name="Oval 33"/>
            <p:cNvSpPr/>
            <p:nvPr/>
          </p:nvSpPr>
          <p:spPr>
            <a:xfrm>
              <a:off x="356650" y="1474434"/>
              <a:ext cx="1440000" cy="1440000"/>
            </a:xfrm>
            <a:prstGeom prst="ellipse">
              <a:avLst/>
            </a:prstGeom>
            <a:blipFill>
              <a:blip r:embed="rId4" cstate="screen">
                <a:extLst>
                  <a:ext uri="{28A0092B-C50C-407E-A947-70E740481C1C}">
                    <a14:useLocalDpi xmlns:a14="http://schemas.microsoft.com/office/drawing/2010/main"/>
                  </a:ext>
                </a:extLst>
              </a:blip>
              <a:stretch>
                <a:fillRect/>
              </a:stretch>
            </a:blipFill>
            <a:ln w="38100">
              <a:solidFill>
                <a:srgbClr val="E61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Dikdörtgen 34"/>
            <p:cNvSpPr/>
            <p:nvPr/>
          </p:nvSpPr>
          <p:spPr>
            <a:xfrm>
              <a:off x="1796650" y="1732769"/>
              <a:ext cx="2874628" cy="923330"/>
            </a:xfrm>
            <a:prstGeom prst="rect">
              <a:avLst/>
            </a:prstGeom>
          </p:spPr>
          <p:txBody>
            <a:bodyPr wrap="square">
              <a:spAutoFit/>
            </a:bodyPr>
            <a:lstStyle/>
            <a:p>
              <a:r>
                <a:rPr lang="tr-TR" dirty="0">
                  <a:solidFill>
                    <a:srgbClr val="E61F4F"/>
                  </a:solidFill>
                </a:rPr>
                <a:t>Gözlerde: </a:t>
              </a:r>
              <a:r>
                <a:rPr lang="tr-TR" dirty="0">
                  <a:solidFill>
                    <a:srgbClr val="231F20"/>
                  </a:solidFill>
                </a:rPr>
                <a:t>Zamanla körlüğe</a:t>
              </a:r>
            </a:p>
            <a:p>
              <a:r>
                <a:rPr lang="tr-TR" dirty="0">
                  <a:solidFill>
                    <a:srgbClr val="231F20"/>
                  </a:solidFill>
                </a:rPr>
                <a:t>kadar varabilecek</a:t>
              </a:r>
            </a:p>
            <a:p>
              <a:r>
                <a:rPr lang="tr-TR" dirty="0">
                  <a:solidFill>
                    <a:srgbClr val="231F20"/>
                  </a:solidFill>
                </a:rPr>
                <a:t>hasarlara neden olur.</a:t>
              </a:r>
            </a:p>
          </p:txBody>
        </p:sp>
      </p:grpSp>
      <p:grpSp>
        <p:nvGrpSpPr>
          <p:cNvPr id="36" name="Grup 35"/>
          <p:cNvGrpSpPr/>
          <p:nvPr/>
        </p:nvGrpSpPr>
        <p:grpSpPr>
          <a:xfrm>
            <a:off x="356650" y="3169772"/>
            <a:ext cx="4314628" cy="1440000"/>
            <a:chOff x="356650" y="3169772"/>
            <a:chExt cx="4314628" cy="1440000"/>
          </a:xfrm>
        </p:grpSpPr>
        <p:sp>
          <p:nvSpPr>
            <p:cNvPr id="42" name="Oval 41"/>
            <p:cNvSpPr/>
            <p:nvPr/>
          </p:nvSpPr>
          <p:spPr>
            <a:xfrm>
              <a:off x="356650" y="3169772"/>
              <a:ext cx="1440000" cy="144000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38100">
              <a:solidFill>
                <a:srgbClr val="E61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Dikdörtgen 42"/>
            <p:cNvSpPr/>
            <p:nvPr/>
          </p:nvSpPr>
          <p:spPr>
            <a:xfrm>
              <a:off x="1796650" y="3433506"/>
              <a:ext cx="2874628" cy="923330"/>
            </a:xfrm>
            <a:prstGeom prst="rect">
              <a:avLst/>
            </a:prstGeom>
          </p:spPr>
          <p:txBody>
            <a:bodyPr wrap="square">
              <a:spAutoFit/>
            </a:bodyPr>
            <a:lstStyle/>
            <a:p>
              <a:r>
                <a:rPr lang="sv-SE" dirty="0">
                  <a:solidFill>
                    <a:srgbClr val="E61F4F"/>
                  </a:solidFill>
                </a:rPr>
                <a:t>Kalpte: </a:t>
              </a:r>
              <a:r>
                <a:rPr lang="sv-SE" dirty="0">
                  <a:solidFill>
                    <a:srgbClr val="231F20"/>
                  </a:solidFill>
                </a:rPr>
                <a:t>Ritim bozukluğu</a:t>
              </a:r>
            </a:p>
            <a:p>
              <a:r>
                <a:rPr lang="sv-SE" dirty="0">
                  <a:solidFill>
                    <a:srgbClr val="231F20"/>
                  </a:solidFill>
                </a:rPr>
                <a:t>ve damar kireçlenmesin</a:t>
              </a:r>
              <a:r>
                <a:rPr lang="tr-TR" dirty="0">
                  <a:solidFill>
                    <a:srgbClr val="231F20"/>
                  </a:solidFill>
                </a:rPr>
                <a:t>e</a:t>
              </a:r>
              <a:endParaRPr lang="sv-SE" dirty="0">
                <a:solidFill>
                  <a:srgbClr val="231F20"/>
                </a:solidFill>
              </a:endParaRPr>
            </a:p>
            <a:p>
              <a:r>
                <a:rPr lang="sv-SE" dirty="0">
                  <a:solidFill>
                    <a:srgbClr val="231F20"/>
                  </a:solidFill>
                </a:rPr>
                <a:t>neden olur. </a:t>
              </a:r>
              <a:endParaRPr lang="tr-TR" dirty="0">
                <a:solidFill>
                  <a:srgbClr val="231F20"/>
                </a:solidFill>
              </a:endParaRPr>
            </a:p>
          </p:txBody>
        </p:sp>
      </p:grpSp>
      <p:grpSp>
        <p:nvGrpSpPr>
          <p:cNvPr id="44" name="Grup 43"/>
          <p:cNvGrpSpPr/>
          <p:nvPr/>
        </p:nvGrpSpPr>
        <p:grpSpPr>
          <a:xfrm>
            <a:off x="6102714" y="1474434"/>
            <a:ext cx="4685353" cy="1440000"/>
            <a:chOff x="6111278" y="1474434"/>
            <a:chExt cx="4685353" cy="1440000"/>
          </a:xfrm>
        </p:grpSpPr>
        <p:sp>
          <p:nvSpPr>
            <p:cNvPr id="45" name="Oval 44"/>
            <p:cNvSpPr/>
            <p:nvPr/>
          </p:nvSpPr>
          <p:spPr>
            <a:xfrm>
              <a:off x="6111278" y="1474434"/>
              <a:ext cx="1440000" cy="1440000"/>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38100">
              <a:solidFill>
                <a:srgbClr val="E61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Dikdörtgen 45"/>
            <p:cNvSpPr/>
            <p:nvPr/>
          </p:nvSpPr>
          <p:spPr>
            <a:xfrm>
              <a:off x="7551277" y="1594269"/>
              <a:ext cx="3245354" cy="1200329"/>
            </a:xfrm>
            <a:prstGeom prst="rect">
              <a:avLst/>
            </a:prstGeom>
          </p:spPr>
          <p:txBody>
            <a:bodyPr wrap="square">
              <a:spAutoFit/>
            </a:bodyPr>
            <a:lstStyle/>
            <a:p>
              <a:r>
                <a:rPr lang="sv-SE" dirty="0">
                  <a:solidFill>
                    <a:srgbClr val="E61F4F"/>
                  </a:solidFill>
                </a:rPr>
                <a:t>Beyinde: </a:t>
              </a:r>
              <a:r>
                <a:rPr lang="sv-SE" dirty="0">
                  <a:solidFill>
                    <a:srgbClr val="231F20"/>
                  </a:solidFill>
                </a:rPr>
                <a:t>Alkol, beyin hücrelerini</a:t>
              </a:r>
            </a:p>
            <a:p>
              <a:r>
                <a:rPr lang="sv-SE" dirty="0">
                  <a:solidFill>
                    <a:srgbClr val="231F20"/>
                  </a:solidFill>
                </a:rPr>
                <a:t>öldürdüğü için zamanla beyin</a:t>
              </a:r>
            </a:p>
            <a:p>
              <a:r>
                <a:rPr lang="sv-SE" dirty="0">
                  <a:solidFill>
                    <a:srgbClr val="231F20"/>
                  </a:solidFill>
                </a:rPr>
                <a:t>küçülür. Bu durum erken</a:t>
              </a:r>
            </a:p>
            <a:p>
              <a:r>
                <a:rPr lang="sv-SE" dirty="0">
                  <a:solidFill>
                    <a:srgbClr val="231F20"/>
                  </a:solidFill>
                </a:rPr>
                <a:t>yaşlanma ve bunamaya yol açar.</a:t>
              </a:r>
              <a:endParaRPr lang="tr-TR" dirty="0">
                <a:solidFill>
                  <a:srgbClr val="231F20"/>
                </a:solidFill>
              </a:endParaRPr>
            </a:p>
          </p:txBody>
        </p:sp>
      </p:grpSp>
      <p:grpSp>
        <p:nvGrpSpPr>
          <p:cNvPr id="47" name="Grup 46"/>
          <p:cNvGrpSpPr/>
          <p:nvPr/>
        </p:nvGrpSpPr>
        <p:grpSpPr>
          <a:xfrm>
            <a:off x="6102714" y="3169771"/>
            <a:ext cx="4685353" cy="1440000"/>
            <a:chOff x="6111278" y="3169771"/>
            <a:chExt cx="4685353" cy="1440000"/>
          </a:xfrm>
        </p:grpSpPr>
        <p:sp>
          <p:nvSpPr>
            <p:cNvPr id="48" name="Oval 47"/>
            <p:cNvSpPr/>
            <p:nvPr/>
          </p:nvSpPr>
          <p:spPr>
            <a:xfrm>
              <a:off x="6111278" y="3169771"/>
              <a:ext cx="1440000" cy="1440000"/>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w="38100">
              <a:solidFill>
                <a:srgbClr val="E61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Dikdörtgen 48"/>
            <p:cNvSpPr/>
            <p:nvPr/>
          </p:nvSpPr>
          <p:spPr>
            <a:xfrm>
              <a:off x="7551277" y="3573003"/>
              <a:ext cx="3245354" cy="923330"/>
            </a:xfrm>
            <a:prstGeom prst="rect">
              <a:avLst/>
            </a:prstGeom>
          </p:spPr>
          <p:txBody>
            <a:bodyPr wrap="square">
              <a:spAutoFit/>
            </a:bodyPr>
            <a:lstStyle/>
            <a:p>
              <a:r>
                <a:rPr lang="sv-SE" dirty="0">
                  <a:solidFill>
                    <a:srgbClr val="E61F4F"/>
                  </a:solidFill>
                </a:rPr>
                <a:t>Mide ve Yemek Borusunda:</a:t>
              </a:r>
            </a:p>
            <a:p>
              <a:r>
                <a:rPr lang="sv-SE" dirty="0">
                  <a:solidFill>
                    <a:srgbClr val="231F20"/>
                  </a:solidFill>
                </a:rPr>
                <a:t>Gastrit, ülser ve mide</a:t>
              </a:r>
            </a:p>
            <a:p>
              <a:r>
                <a:rPr lang="sv-SE" dirty="0">
                  <a:solidFill>
                    <a:srgbClr val="231F20"/>
                  </a:solidFill>
                </a:rPr>
                <a:t>iltihabı oluşumuna yol açar. </a:t>
              </a:r>
              <a:endParaRPr lang="tr-TR" dirty="0">
                <a:solidFill>
                  <a:srgbClr val="231F20"/>
                </a:solidFill>
              </a:endParaRPr>
            </a:p>
          </p:txBody>
        </p:sp>
      </p:grpSp>
    </p:spTree>
    <p:extLst>
      <p:ext uri="{BB962C8B-B14F-4D97-AF65-F5344CB8AC3E}">
        <p14:creationId xmlns:p14="http://schemas.microsoft.com/office/powerpoint/2010/main" val="5360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250"/>
                                        <p:tgtEl>
                                          <p:spTgt spid="33"/>
                                        </p:tgtEl>
                                      </p:cBhvr>
                                    </p:animEffect>
                                  </p:childTnLst>
                                </p:cTn>
                              </p:par>
                            </p:childTnLst>
                          </p:cTn>
                        </p:par>
                        <p:par>
                          <p:cTn id="28" fill="hold">
                            <p:stCondLst>
                              <p:cond delay="1250"/>
                            </p:stCondLst>
                            <p:childTnLst>
                              <p:par>
                                <p:cTn id="29" presetID="10"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250"/>
                                        <p:tgtEl>
                                          <p:spTgt spid="44"/>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50"/>
                                        <p:tgtEl>
                                          <p:spTgt spid="36"/>
                                        </p:tgtEl>
                                      </p:cBhvr>
                                    </p:animEffect>
                                  </p:childTnLst>
                                </p:cTn>
                              </p:par>
                            </p:childTnLst>
                          </p:cTn>
                        </p:par>
                        <p:par>
                          <p:cTn id="36" fill="hold">
                            <p:stCondLst>
                              <p:cond delay="1750"/>
                            </p:stCondLst>
                            <p:childTnLst>
                              <p:par>
                                <p:cTn id="37" presetID="10" presetClass="entr" presetSubtype="0"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6"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lumMod val="85000"/>
                      </a:schemeClr>
                    </a:solidFill>
                  </a:rPr>
                  <a:t>12</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497140"/>
            <a:ext cx="7923284" cy="830997"/>
          </a:xfrm>
          <a:prstGeom prst="rect">
            <a:avLst/>
          </a:prstGeom>
          <a:noFill/>
        </p:spPr>
        <p:txBody>
          <a:bodyPr wrap="square" rtlCol="0">
            <a:spAutoFit/>
          </a:bodyPr>
          <a:lstStyle/>
          <a:p>
            <a:r>
              <a:rPr lang="tr-TR" sz="4800" b="1" dirty="0"/>
              <a:t>Uzun dönemdeki etkileri</a:t>
            </a:r>
          </a:p>
        </p:txBody>
      </p:sp>
      <p:grpSp>
        <p:nvGrpSpPr>
          <p:cNvPr id="22" name="Grup 21"/>
          <p:cNvGrpSpPr/>
          <p:nvPr/>
        </p:nvGrpSpPr>
        <p:grpSpPr>
          <a:xfrm>
            <a:off x="356650" y="1474434"/>
            <a:ext cx="4314628" cy="1440000"/>
            <a:chOff x="356650" y="1474434"/>
            <a:chExt cx="4314628" cy="1440000"/>
          </a:xfrm>
        </p:grpSpPr>
        <p:sp>
          <p:nvSpPr>
            <p:cNvPr id="25" name="Oval 24"/>
            <p:cNvSpPr/>
            <p:nvPr/>
          </p:nvSpPr>
          <p:spPr>
            <a:xfrm>
              <a:off x="356650" y="1474434"/>
              <a:ext cx="1440000" cy="1440000"/>
            </a:xfrm>
            <a:prstGeom prst="ellipse">
              <a:avLst/>
            </a:prstGeom>
            <a:blipFill>
              <a:blip r:embed="rId4" cstate="screen">
                <a:extLst>
                  <a:ext uri="{28A0092B-C50C-407E-A947-70E740481C1C}">
                    <a14:useLocalDpi xmlns:a14="http://schemas.microsoft.com/office/drawing/2010/main"/>
                  </a:ext>
                </a:extLst>
              </a:blip>
              <a:stretch>
                <a:fillRect/>
              </a:stretch>
            </a:blipFill>
            <a:ln w="38100">
              <a:solidFill>
                <a:srgbClr val="E61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1796650" y="1594269"/>
              <a:ext cx="2874628" cy="1200329"/>
            </a:xfrm>
            <a:prstGeom prst="rect">
              <a:avLst/>
            </a:prstGeom>
          </p:spPr>
          <p:txBody>
            <a:bodyPr wrap="square">
              <a:spAutoFit/>
            </a:bodyPr>
            <a:lstStyle/>
            <a:p>
              <a:r>
                <a:rPr lang="tr-TR" dirty="0">
                  <a:solidFill>
                    <a:srgbClr val="E61F4F"/>
                  </a:solidFill>
                </a:rPr>
                <a:t>Yüzde: </a:t>
              </a:r>
              <a:r>
                <a:rPr lang="tr-TR" dirty="0">
                  <a:solidFill>
                    <a:srgbClr val="231F20"/>
                  </a:solidFill>
                </a:rPr>
                <a:t>Cildin doğal ve canlı</a:t>
              </a:r>
            </a:p>
            <a:p>
              <a:r>
                <a:rPr lang="tr-TR" dirty="0">
                  <a:solidFill>
                    <a:srgbClr val="231F20"/>
                  </a:solidFill>
                </a:rPr>
                <a:t>görünümünü kaybetmesine</a:t>
              </a:r>
            </a:p>
            <a:p>
              <a:r>
                <a:rPr lang="tr-TR" dirty="0">
                  <a:solidFill>
                    <a:srgbClr val="231F20"/>
                  </a:solidFill>
                </a:rPr>
                <a:t>yol açar. Kalıcı veya yamalı</a:t>
              </a:r>
            </a:p>
            <a:p>
              <a:r>
                <a:rPr lang="tr-TR" dirty="0">
                  <a:solidFill>
                    <a:srgbClr val="231F20"/>
                  </a:solidFill>
                </a:rPr>
                <a:t>kızarıklıklara neden olur.</a:t>
              </a:r>
            </a:p>
          </p:txBody>
        </p:sp>
      </p:grpSp>
      <p:grpSp>
        <p:nvGrpSpPr>
          <p:cNvPr id="29" name="Grup 28"/>
          <p:cNvGrpSpPr/>
          <p:nvPr/>
        </p:nvGrpSpPr>
        <p:grpSpPr>
          <a:xfrm>
            <a:off x="356650" y="3169772"/>
            <a:ext cx="4314628" cy="1440000"/>
            <a:chOff x="356650" y="3169772"/>
            <a:chExt cx="4314628" cy="1440000"/>
          </a:xfrm>
        </p:grpSpPr>
        <p:sp>
          <p:nvSpPr>
            <p:cNvPr id="30" name="Oval 29"/>
            <p:cNvSpPr/>
            <p:nvPr/>
          </p:nvSpPr>
          <p:spPr>
            <a:xfrm>
              <a:off x="356650" y="3169772"/>
              <a:ext cx="1440000" cy="144000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38100">
              <a:solidFill>
                <a:srgbClr val="E61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1796650" y="3560688"/>
              <a:ext cx="2874628" cy="646331"/>
            </a:xfrm>
            <a:prstGeom prst="rect">
              <a:avLst/>
            </a:prstGeom>
          </p:spPr>
          <p:txBody>
            <a:bodyPr wrap="square">
              <a:spAutoFit/>
            </a:bodyPr>
            <a:lstStyle/>
            <a:p>
              <a:r>
                <a:rPr lang="sv-SE" dirty="0">
                  <a:solidFill>
                    <a:srgbClr val="E61F4F"/>
                  </a:solidFill>
                </a:rPr>
                <a:t>Akciğerlerde: </a:t>
              </a:r>
              <a:r>
                <a:rPr lang="sv-SE" dirty="0">
                  <a:solidFill>
                    <a:srgbClr val="231F20"/>
                  </a:solidFill>
                </a:rPr>
                <a:t>Akut akciğer </a:t>
              </a:r>
            </a:p>
            <a:p>
              <a:r>
                <a:rPr lang="tr-TR" dirty="0">
                  <a:solidFill>
                    <a:srgbClr val="231F20"/>
                  </a:solidFill>
                </a:rPr>
                <a:t>i</a:t>
              </a:r>
              <a:r>
                <a:rPr lang="sv-SE" dirty="0">
                  <a:solidFill>
                    <a:srgbClr val="231F20"/>
                  </a:solidFill>
                </a:rPr>
                <a:t>ltihabına yol açar.</a:t>
              </a:r>
              <a:endParaRPr lang="tr-TR" dirty="0">
                <a:solidFill>
                  <a:srgbClr val="231F20"/>
                </a:solidFill>
              </a:endParaRPr>
            </a:p>
          </p:txBody>
        </p:sp>
      </p:grpSp>
      <p:grpSp>
        <p:nvGrpSpPr>
          <p:cNvPr id="32" name="Grup 31"/>
          <p:cNvGrpSpPr/>
          <p:nvPr/>
        </p:nvGrpSpPr>
        <p:grpSpPr>
          <a:xfrm>
            <a:off x="6111278" y="1474434"/>
            <a:ext cx="4685353" cy="1440000"/>
            <a:chOff x="6111278" y="1474434"/>
            <a:chExt cx="4685353" cy="1440000"/>
          </a:xfrm>
        </p:grpSpPr>
        <p:sp>
          <p:nvSpPr>
            <p:cNvPr id="33" name="Oval 32"/>
            <p:cNvSpPr/>
            <p:nvPr/>
          </p:nvSpPr>
          <p:spPr>
            <a:xfrm>
              <a:off x="6111278" y="1474434"/>
              <a:ext cx="1440000" cy="1440000"/>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38100">
              <a:solidFill>
                <a:srgbClr val="E61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Dikdörtgen 33"/>
            <p:cNvSpPr/>
            <p:nvPr/>
          </p:nvSpPr>
          <p:spPr>
            <a:xfrm>
              <a:off x="7551277" y="1594269"/>
              <a:ext cx="3245354" cy="1200329"/>
            </a:xfrm>
            <a:prstGeom prst="rect">
              <a:avLst/>
            </a:prstGeom>
          </p:spPr>
          <p:txBody>
            <a:bodyPr wrap="square">
              <a:spAutoFit/>
            </a:bodyPr>
            <a:lstStyle/>
            <a:p>
              <a:r>
                <a:rPr lang="sv-SE" dirty="0">
                  <a:solidFill>
                    <a:srgbClr val="E61F4F"/>
                  </a:solidFill>
                </a:rPr>
                <a:t>Karaciğerde: </a:t>
              </a:r>
              <a:r>
                <a:rPr lang="sv-SE" dirty="0">
                  <a:solidFill>
                    <a:srgbClr val="231F20"/>
                  </a:solidFill>
                </a:rPr>
                <a:t>Yağlanma</a:t>
              </a:r>
            </a:p>
            <a:p>
              <a:r>
                <a:rPr lang="sv-SE" dirty="0">
                  <a:solidFill>
                    <a:srgbClr val="231F20"/>
                  </a:solidFill>
                </a:rPr>
                <a:t>meydana getirir. Ciddi</a:t>
              </a:r>
            </a:p>
            <a:p>
              <a:r>
                <a:rPr lang="sv-SE" dirty="0">
                  <a:solidFill>
                    <a:srgbClr val="231F20"/>
                  </a:solidFill>
                </a:rPr>
                <a:t>karaciğer hastalıklarına</a:t>
              </a:r>
            </a:p>
            <a:p>
              <a:r>
                <a:rPr lang="sv-SE" dirty="0">
                  <a:solidFill>
                    <a:srgbClr val="231F20"/>
                  </a:solidFill>
                </a:rPr>
                <a:t>sebep olur.</a:t>
              </a:r>
              <a:endParaRPr lang="tr-TR" dirty="0">
                <a:solidFill>
                  <a:srgbClr val="231F20"/>
                </a:solidFill>
              </a:endParaRPr>
            </a:p>
          </p:txBody>
        </p:sp>
      </p:grpSp>
    </p:spTree>
    <p:extLst>
      <p:ext uri="{BB962C8B-B14F-4D97-AF65-F5344CB8AC3E}">
        <p14:creationId xmlns:p14="http://schemas.microsoft.com/office/powerpoint/2010/main" val="317163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50"/>
                                        <p:tgtEl>
                                          <p:spTgt spid="22"/>
                                        </p:tgtEl>
                                      </p:cBhvr>
                                    </p:animEffect>
                                  </p:childTnLst>
                                </p:cTn>
                              </p:par>
                            </p:childTnLst>
                          </p:cTn>
                        </p:par>
                        <p:par>
                          <p:cTn id="28" fill="hold">
                            <p:stCondLst>
                              <p:cond delay="125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50"/>
                                        <p:tgtEl>
                                          <p:spTgt spid="32"/>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6"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3"/>
          <p:cNvSpPr/>
          <p:nvPr/>
        </p:nvSpPr>
        <p:spPr>
          <a:xfrm flipH="1">
            <a:off x="9896960" y="-3175"/>
            <a:ext cx="2303429" cy="6874776"/>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1484138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1484138 w 5919019"/>
              <a:gd name="connsiteY4" fmla="*/ 0 h 6858000"/>
              <a:gd name="connsiteX0" fmla="*/ 172811 w 4607692"/>
              <a:gd name="connsiteY0" fmla="*/ 0 h 6866388"/>
              <a:gd name="connsiteX1" fmla="*/ 2513421 w 4607692"/>
              <a:gd name="connsiteY1" fmla="*/ 0 h 6866388"/>
              <a:gd name="connsiteX2" fmla="*/ 4607692 w 4607692"/>
              <a:gd name="connsiteY2" fmla="*/ 6858000 h 6866388"/>
              <a:gd name="connsiteX3" fmla="*/ 0 w 4607692"/>
              <a:gd name="connsiteY3" fmla="*/ 6866388 h 6866388"/>
              <a:gd name="connsiteX4" fmla="*/ 172811 w 4607692"/>
              <a:gd name="connsiteY4" fmla="*/ 0 h 6866388"/>
              <a:gd name="connsiteX0" fmla="*/ 10166 w 4445047"/>
              <a:gd name="connsiteY0" fmla="*/ 0 h 6874777"/>
              <a:gd name="connsiteX1" fmla="*/ 2350776 w 4445047"/>
              <a:gd name="connsiteY1" fmla="*/ 0 h 6874777"/>
              <a:gd name="connsiteX2" fmla="*/ 4445047 w 4445047"/>
              <a:gd name="connsiteY2" fmla="*/ 6858000 h 6874777"/>
              <a:gd name="connsiteX3" fmla="*/ 0 w 4445047"/>
              <a:gd name="connsiteY3" fmla="*/ 6874777 h 6874777"/>
              <a:gd name="connsiteX4" fmla="*/ 10166 w 4445047"/>
              <a:gd name="connsiteY4" fmla="*/ 0 h 6874777"/>
              <a:gd name="connsiteX0" fmla="*/ 979 w 4435860"/>
              <a:gd name="connsiteY0" fmla="*/ 0 h 6883165"/>
              <a:gd name="connsiteX1" fmla="*/ 2341589 w 4435860"/>
              <a:gd name="connsiteY1" fmla="*/ 0 h 6883165"/>
              <a:gd name="connsiteX2" fmla="*/ 4435860 w 4435860"/>
              <a:gd name="connsiteY2" fmla="*/ 6858000 h 6883165"/>
              <a:gd name="connsiteX3" fmla="*/ 978 w 4435860"/>
              <a:gd name="connsiteY3" fmla="*/ 6883165 h 6883165"/>
              <a:gd name="connsiteX4" fmla="*/ 979 w 4435860"/>
              <a:gd name="connsiteY4" fmla="*/ 0 h 6883165"/>
              <a:gd name="connsiteX0" fmla="*/ 451 w 4435332"/>
              <a:gd name="connsiteY0" fmla="*/ 0 h 6883165"/>
              <a:gd name="connsiteX1" fmla="*/ 2341061 w 4435332"/>
              <a:gd name="connsiteY1" fmla="*/ 0 h 6883165"/>
              <a:gd name="connsiteX2" fmla="*/ 4435332 w 4435332"/>
              <a:gd name="connsiteY2" fmla="*/ 6858000 h 6883165"/>
              <a:gd name="connsiteX3" fmla="*/ 10615 w 4435332"/>
              <a:gd name="connsiteY3" fmla="*/ 6883165 h 6883165"/>
              <a:gd name="connsiteX4" fmla="*/ 451 w 4435332"/>
              <a:gd name="connsiteY4" fmla="*/ 0 h 6883165"/>
              <a:gd name="connsiteX0" fmla="*/ 451 w 4435332"/>
              <a:gd name="connsiteY0" fmla="*/ 0 h 6874776"/>
              <a:gd name="connsiteX1" fmla="*/ 2341061 w 4435332"/>
              <a:gd name="connsiteY1" fmla="*/ 0 h 6874776"/>
              <a:gd name="connsiteX2" fmla="*/ 4435332 w 4435332"/>
              <a:gd name="connsiteY2" fmla="*/ 6858000 h 6874776"/>
              <a:gd name="connsiteX3" fmla="*/ 10615 w 4435332"/>
              <a:gd name="connsiteY3" fmla="*/ 6874776 h 6874776"/>
              <a:gd name="connsiteX4" fmla="*/ 451 w 4435332"/>
              <a:gd name="connsiteY4" fmla="*/ 0 h 6874776"/>
              <a:gd name="connsiteX0" fmla="*/ 451 w 4435332"/>
              <a:gd name="connsiteY0" fmla="*/ 0 h 6874776"/>
              <a:gd name="connsiteX1" fmla="*/ 196504 w 4435332"/>
              <a:gd name="connsiteY1" fmla="*/ 9833 h 6874776"/>
              <a:gd name="connsiteX2" fmla="*/ 4435332 w 4435332"/>
              <a:gd name="connsiteY2" fmla="*/ 6858000 h 6874776"/>
              <a:gd name="connsiteX3" fmla="*/ 10615 w 4435332"/>
              <a:gd name="connsiteY3" fmla="*/ 6874776 h 6874776"/>
              <a:gd name="connsiteX4" fmla="*/ 451 w 4435332"/>
              <a:gd name="connsiteY4" fmla="*/ 0 h 6874776"/>
              <a:gd name="connsiteX0" fmla="*/ 451 w 2791172"/>
              <a:gd name="connsiteY0" fmla="*/ 0 h 6874776"/>
              <a:gd name="connsiteX1" fmla="*/ 196504 w 2791172"/>
              <a:gd name="connsiteY1" fmla="*/ 9833 h 6874776"/>
              <a:gd name="connsiteX2" fmla="*/ 2791172 w 2791172"/>
              <a:gd name="connsiteY2" fmla="*/ 6867833 h 6874776"/>
              <a:gd name="connsiteX3" fmla="*/ 10615 w 2791172"/>
              <a:gd name="connsiteY3" fmla="*/ 6874776 h 6874776"/>
              <a:gd name="connsiteX4" fmla="*/ 451 w 2791172"/>
              <a:gd name="connsiteY4" fmla="*/ 0 h 687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172" h="6874776">
                <a:moveTo>
                  <a:pt x="451" y="0"/>
                </a:moveTo>
                <a:lnTo>
                  <a:pt x="196504" y="9833"/>
                </a:lnTo>
                <a:lnTo>
                  <a:pt x="2791172" y="6867833"/>
                </a:lnTo>
                <a:lnTo>
                  <a:pt x="10615" y="6874776"/>
                </a:lnTo>
                <a:cubicBezTo>
                  <a:pt x="14004" y="4583184"/>
                  <a:pt x="-2938" y="2291592"/>
                  <a:pt x="45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Freeform 5"/>
          <p:cNvSpPr>
            <a:spLocks/>
          </p:cNvSpPr>
          <p:nvPr/>
        </p:nvSpPr>
        <p:spPr bwMode="auto">
          <a:xfrm>
            <a:off x="7026275" y="1722775"/>
            <a:ext cx="5175250" cy="3513138"/>
          </a:xfrm>
          <a:custGeom>
            <a:avLst/>
            <a:gdLst>
              <a:gd name="T0" fmla="*/ 705 w 3260"/>
              <a:gd name="T1" fmla="*/ 0 h 2213"/>
              <a:gd name="T2" fmla="*/ 3260 w 3260"/>
              <a:gd name="T3" fmla="*/ 0 h 2213"/>
              <a:gd name="T4" fmla="*/ 3260 w 3260"/>
              <a:gd name="T5" fmla="*/ 2213 h 2213"/>
              <a:gd name="T6" fmla="*/ 0 w 3260"/>
              <a:gd name="T7" fmla="*/ 2213 h 2213"/>
              <a:gd name="T8" fmla="*/ 705 w 3260"/>
              <a:gd name="T9" fmla="*/ 0 h 2213"/>
            </a:gdLst>
            <a:ahLst/>
            <a:cxnLst>
              <a:cxn ang="0">
                <a:pos x="T0" y="T1"/>
              </a:cxn>
              <a:cxn ang="0">
                <a:pos x="T2" y="T3"/>
              </a:cxn>
              <a:cxn ang="0">
                <a:pos x="T4" y="T5"/>
              </a:cxn>
              <a:cxn ang="0">
                <a:pos x="T6" y="T7"/>
              </a:cxn>
              <a:cxn ang="0">
                <a:pos x="T8" y="T9"/>
              </a:cxn>
            </a:cxnLst>
            <a:rect l="0" t="0" r="r" b="b"/>
            <a:pathLst>
              <a:path w="3260" h="2213">
                <a:moveTo>
                  <a:pt x="705" y="0"/>
                </a:moveTo>
                <a:lnTo>
                  <a:pt x="3260" y="0"/>
                </a:lnTo>
                <a:lnTo>
                  <a:pt x="3260" y="2213"/>
                </a:lnTo>
                <a:lnTo>
                  <a:pt x="0" y="2213"/>
                </a:lnTo>
                <a:lnTo>
                  <a:pt x="705"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solidFill>
              <a:schemeClr val="bg1">
                <a:lumMod val="85000"/>
              </a:schemeClr>
            </a:solid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tr-TR">
                  <a:solidFill>
                    <a:schemeClr val="bg1"/>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solidFill>
                  </a:rPr>
                  <a:t>13</a:t>
                </a:r>
              </a:p>
            </p:txBody>
          </p:sp>
        </p:grpSp>
        <p:pic>
          <p:nvPicPr>
            <p:cNvPr id="123" name="Resim 122"/>
            <p:cNvPicPr>
              <a:picLocks noChangeAspect="1"/>
            </p:cNvPicPr>
            <p:nvPr/>
          </p:nvPicPr>
          <p:blipFill>
            <a:blip r:embed="rId4"/>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496252"/>
            <a:ext cx="7923284" cy="830997"/>
          </a:xfrm>
          <a:prstGeom prst="rect">
            <a:avLst/>
          </a:prstGeom>
          <a:noFill/>
        </p:spPr>
        <p:txBody>
          <a:bodyPr wrap="square" rtlCol="0">
            <a:spAutoFit/>
          </a:bodyPr>
          <a:lstStyle/>
          <a:p>
            <a:r>
              <a:rPr lang="tr-TR" sz="4800" b="1" dirty="0"/>
              <a:t>Nasıl başlanıyor?</a:t>
            </a:r>
          </a:p>
        </p:txBody>
      </p:sp>
      <p:grpSp>
        <p:nvGrpSpPr>
          <p:cNvPr id="29" name="Grup 28"/>
          <p:cNvGrpSpPr/>
          <p:nvPr/>
        </p:nvGrpSpPr>
        <p:grpSpPr>
          <a:xfrm>
            <a:off x="554927" y="2458003"/>
            <a:ext cx="7464948" cy="1200329"/>
            <a:chOff x="554927" y="1881525"/>
            <a:chExt cx="7464948" cy="1200329"/>
          </a:xfrm>
        </p:grpSpPr>
        <p:sp>
          <p:nvSpPr>
            <p:cNvPr id="30" name="Metin kutusu 29"/>
            <p:cNvSpPr txBox="1"/>
            <p:nvPr/>
          </p:nvSpPr>
          <p:spPr>
            <a:xfrm>
              <a:off x="746177" y="1881525"/>
              <a:ext cx="7273698" cy="1200329"/>
            </a:xfrm>
            <a:prstGeom prst="rect">
              <a:avLst/>
            </a:prstGeom>
            <a:noFill/>
          </p:spPr>
          <p:txBody>
            <a:bodyPr wrap="square" rtlCol="0">
              <a:spAutoFit/>
            </a:bodyPr>
            <a:lstStyle/>
            <a:p>
              <a:r>
                <a:rPr lang="tr-TR" b="1" dirty="0">
                  <a:solidFill>
                    <a:srgbClr val="E61F4F"/>
                  </a:solidFill>
                </a:rPr>
                <a:t>Arkadaş Baskısı</a:t>
              </a:r>
            </a:p>
            <a:p>
              <a:r>
                <a:rPr lang="tr-TR" b="1" dirty="0">
                  <a:solidFill>
                    <a:srgbClr val="575757"/>
                  </a:solidFill>
                </a:rPr>
                <a:t>“Bir dene, maksat muhabbet olsun!” </a:t>
              </a:r>
            </a:p>
            <a:p>
              <a:r>
                <a:rPr lang="tr-TR" dirty="0">
                  <a:solidFill>
                    <a:srgbClr val="575757"/>
                  </a:solidFill>
                </a:rPr>
                <a:t>Bazı kişiler grup içinde kabul görebilmek için</a:t>
              </a:r>
            </a:p>
            <a:p>
              <a:r>
                <a:rPr lang="tr-TR" dirty="0">
                  <a:solidFill>
                    <a:srgbClr val="575757"/>
                  </a:solidFill>
                </a:rPr>
                <a:t>arkadaşlarının davetiyle alkol kullanmaya başlarlar.</a:t>
              </a:r>
            </a:p>
          </p:txBody>
        </p:sp>
        <p:pic>
          <p:nvPicPr>
            <p:cNvPr id="31" name="Resim 30"/>
            <p:cNvPicPr>
              <a:picLocks noChangeAspect="1"/>
            </p:cNvPicPr>
            <p:nvPr/>
          </p:nvPicPr>
          <p:blipFill>
            <a:blip r:embed="rId5"/>
            <a:stretch>
              <a:fillRect/>
            </a:stretch>
          </p:blipFill>
          <p:spPr>
            <a:xfrm>
              <a:off x="554927" y="1991580"/>
              <a:ext cx="191250" cy="180000"/>
            </a:xfrm>
            <a:prstGeom prst="rect">
              <a:avLst/>
            </a:prstGeom>
          </p:spPr>
        </p:pic>
      </p:grpSp>
    </p:spTree>
    <p:extLst>
      <p:ext uri="{BB962C8B-B14F-4D97-AF65-F5344CB8AC3E}">
        <p14:creationId xmlns:p14="http://schemas.microsoft.com/office/powerpoint/2010/main" val="269033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childTnLst>
                          </p:cTn>
                        </p:par>
                        <p:par>
                          <p:cTn id="28" fill="hold">
                            <p:stCondLst>
                              <p:cond delay="1250"/>
                            </p:stCondLst>
                            <p:childTnLst>
                              <p:par>
                                <p:cTn id="29" presetID="2" presetClass="entr" presetSubtype="2"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250" fill="hold"/>
                                        <p:tgtEl>
                                          <p:spTgt spid="23"/>
                                        </p:tgtEl>
                                        <p:attrNameLst>
                                          <p:attrName>ppt_x</p:attrName>
                                        </p:attrNameLst>
                                      </p:cBhvr>
                                      <p:tavLst>
                                        <p:tav tm="0">
                                          <p:val>
                                            <p:strVal val="1+#ppt_w/2"/>
                                          </p:val>
                                        </p:tav>
                                        <p:tav tm="100000">
                                          <p:val>
                                            <p:strVal val="#ppt_x"/>
                                          </p:val>
                                        </p:tav>
                                      </p:tavLst>
                                    </p:anim>
                                    <p:anim calcmode="lin" valueType="num">
                                      <p:cBhvr additive="base">
                                        <p:cTn id="32" dur="250" fill="hold"/>
                                        <p:tgtEl>
                                          <p:spTgt spid="23"/>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250" fill="hold"/>
                                        <p:tgtEl>
                                          <p:spTgt spid="24"/>
                                        </p:tgtEl>
                                        <p:attrNameLst>
                                          <p:attrName>ppt_x</p:attrName>
                                        </p:attrNameLst>
                                      </p:cBhvr>
                                      <p:tavLst>
                                        <p:tav tm="0">
                                          <p:val>
                                            <p:strVal val="1+#ppt_w/2"/>
                                          </p:val>
                                        </p:tav>
                                        <p:tav tm="100000">
                                          <p:val>
                                            <p:strVal val="#ppt_x"/>
                                          </p:val>
                                        </p:tav>
                                      </p:tavLst>
                                    </p:anim>
                                    <p:anim calcmode="lin" valueType="num">
                                      <p:cBhvr additive="base">
                                        <p:cTn id="37"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3" grpId="0" animBg="1"/>
      <p:bldP spid="15" grpId="0" animBg="1"/>
      <p:bldP spid="26"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3"/>
          <p:cNvSpPr/>
          <p:nvPr/>
        </p:nvSpPr>
        <p:spPr>
          <a:xfrm flipH="1">
            <a:off x="9896960" y="-3175"/>
            <a:ext cx="2303429" cy="6874776"/>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1484138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1484138 w 5919019"/>
              <a:gd name="connsiteY4" fmla="*/ 0 h 6858000"/>
              <a:gd name="connsiteX0" fmla="*/ 172811 w 4607692"/>
              <a:gd name="connsiteY0" fmla="*/ 0 h 6866388"/>
              <a:gd name="connsiteX1" fmla="*/ 2513421 w 4607692"/>
              <a:gd name="connsiteY1" fmla="*/ 0 h 6866388"/>
              <a:gd name="connsiteX2" fmla="*/ 4607692 w 4607692"/>
              <a:gd name="connsiteY2" fmla="*/ 6858000 h 6866388"/>
              <a:gd name="connsiteX3" fmla="*/ 0 w 4607692"/>
              <a:gd name="connsiteY3" fmla="*/ 6866388 h 6866388"/>
              <a:gd name="connsiteX4" fmla="*/ 172811 w 4607692"/>
              <a:gd name="connsiteY4" fmla="*/ 0 h 6866388"/>
              <a:gd name="connsiteX0" fmla="*/ 10166 w 4445047"/>
              <a:gd name="connsiteY0" fmla="*/ 0 h 6874777"/>
              <a:gd name="connsiteX1" fmla="*/ 2350776 w 4445047"/>
              <a:gd name="connsiteY1" fmla="*/ 0 h 6874777"/>
              <a:gd name="connsiteX2" fmla="*/ 4445047 w 4445047"/>
              <a:gd name="connsiteY2" fmla="*/ 6858000 h 6874777"/>
              <a:gd name="connsiteX3" fmla="*/ 0 w 4445047"/>
              <a:gd name="connsiteY3" fmla="*/ 6874777 h 6874777"/>
              <a:gd name="connsiteX4" fmla="*/ 10166 w 4445047"/>
              <a:gd name="connsiteY4" fmla="*/ 0 h 6874777"/>
              <a:gd name="connsiteX0" fmla="*/ 979 w 4435860"/>
              <a:gd name="connsiteY0" fmla="*/ 0 h 6883165"/>
              <a:gd name="connsiteX1" fmla="*/ 2341589 w 4435860"/>
              <a:gd name="connsiteY1" fmla="*/ 0 h 6883165"/>
              <a:gd name="connsiteX2" fmla="*/ 4435860 w 4435860"/>
              <a:gd name="connsiteY2" fmla="*/ 6858000 h 6883165"/>
              <a:gd name="connsiteX3" fmla="*/ 978 w 4435860"/>
              <a:gd name="connsiteY3" fmla="*/ 6883165 h 6883165"/>
              <a:gd name="connsiteX4" fmla="*/ 979 w 4435860"/>
              <a:gd name="connsiteY4" fmla="*/ 0 h 6883165"/>
              <a:gd name="connsiteX0" fmla="*/ 451 w 4435332"/>
              <a:gd name="connsiteY0" fmla="*/ 0 h 6883165"/>
              <a:gd name="connsiteX1" fmla="*/ 2341061 w 4435332"/>
              <a:gd name="connsiteY1" fmla="*/ 0 h 6883165"/>
              <a:gd name="connsiteX2" fmla="*/ 4435332 w 4435332"/>
              <a:gd name="connsiteY2" fmla="*/ 6858000 h 6883165"/>
              <a:gd name="connsiteX3" fmla="*/ 10615 w 4435332"/>
              <a:gd name="connsiteY3" fmla="*/ 6883165 h 6883165"/>
              <a:gd name="connsiteX4" fmla="*/ 451 w 4435332"/>
              <a:gd name="connsiteY4" fmla="*/ 0 h 6883165"/>
              <a:gd name="connsiteX0" fmla="*/ 451 w 4435332"/>
              <a:gd name="connsiteY0" fmla="*/ 0 h 6874776"/>
              <a:gd name="connsiteX1" fmla="*/ 2341061 w 4435332"/>
              <a:gd name="connsiteY1" fmla="*/ 0 h 6874776"/>
              <a:gd name="connsiteX2" fmla="*/ 4435332 w 4435332"/>
              <a:gd name="connsiteY2" fmla="*/ 6858000 h 6874776"/>
              <a:gd name="connsiteX3" fmla="*/ 10615 w 4435332"/>
              <a:gd name="connsiteY3" fmla="*/ 6874776 h 6874776"/>
              <a:gd name="connsiteX4" fmla="*/ 451 w 4435332"/>
              <a:gd name="connsiteY4" fmla="*/ 0 h 6874776"/>
              <a:gd name="connsiteX0" fmla="*/ 451 w 4435332"/>
              <a:gd name="connsiteY0" fmla="*/ 0 h 6874776"/>
              <a:gd name="connsiteX1" fmla="*/ 196504 w 4435332"/>
              <a:gd name="connsiteY1" fmla="*/ 9833 h 6874776"/>
              <a:gd name="connsiteX2" fmla="*/ 4435332 w 4435332"/>
              <a:gd name="connsiteY2" fmla="*/ 6858000 h 6874776"/>
              <a:gd name="connsiteX3" fmla="*/ 10615 w 4435332"/>
              <a:gd name="connsiteY3" fmla="*/ 6874776 h 6874776"/>
              <a:gd name="connsiteX4" fmla="*/ 451 w 4435332"/>
              <a:gd name="connsiteY4" fmla="*/ 0 h 6874776"/>
              <a:gd name="connsiteX0" fmla="*/ 451 w 2791172"/>
              <a:gd name="connsiteY0" fmla="*/ 0 h 6874776"/>
              <a:gd name="connsiteX1" fmla="*/ 196504 w 2791172"/>
              <a:gd name="connsiteY1" fmla="*/ 9833 h 6874776"/>
              <a:gd name="connsiteX2" fmla="*/ 2791172 w 2791172"/>
              <a:gd name="connsiteY2" fmla="*/ 6867833 h 6874776"/>
              <a:gd name="connsiteX3" fmla="*/ 10615 w 2791172"/>
              <a:gd name="connsiteY3" fmla="*/ 6874776 h 6874776"/>
              <a:gd name="connsiteX4" fmla="*/ 451 w 2791172"/>
              <a:gd name="connsiteY4" fmla="*/ 0 h 687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172" h="6874776">
                <a:moveTo>
                  <a:pt x="451" y="0"/>
                </a:moveTo>
                <a:lnTo>
                  <a:pt x="196504" y="9833"/>
                </a:lnTo>
                <a:lnTo>
                  <a:pt x="2791172" y="6867833"/>
                </a:lnTo>
                <a:lnTo>
                  <a:pt x="10615" y="6874776"/>
                </a:lnTo>
                <a:cubicBezTo>
                  <a:pt x="14004" y="4583184"/>
                  <a:pt x="-2938" y="2291592"/>
                  <a:pt x="45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Freeform 5"/>
          <p:cNvSpPr>
            <a:spLocks/>
          </p:cNvSpPr>
          <p:nvPr/>
        </p:nvSpPr>
        <p:spPr bwMode="auto">
          <a:xfrm>
            <a:off x="7026275" y="1722775"/>
            <a:ext cx="5175250" cy="3513138"/>
          </a:xfrm>
          <a:custGeom>
            <a:avLst/>
            <a:gdLst>
              <a:gd name="T0" fmla="*/ 705 w 3260"/>
              <a:gd name="T1" fmla="*/ 0 h 2213"/>
              <a:gd name="T2" fmla="*/ 3260 w 3260"/>
              <a:gd name="T3" fmla="*/ 0 h 2213"/>
              <a:gd name="T4" fmla="*/ 3260 w 3260"/>
              <a:gd name="T5" fmla="*/ 2213 h 2213"/>
              <a:gd name="T6" fmla="*/ 0 w 3260"/>
              <a:gd name="T7" fmla="*/ 2213 h 2213"/>
              <a:gd name="T8" fmla="*/ 705 w 3260"/>
              <a:gd name="T9" fmla="*/ 0 h 2213"/>
            </a:gdLst>
            <a:ahLst/>
            <a:cxnLst>
              <a:cxn ang="0">
                <a:pos x="T0" y="T1"/>
              </a:cxn>
              <a:cxn ang="0">
                <a:pos x="T2" y="T3"/>
              </a:cxn>
              <a:cxn ang="0">
                <a:pos x="T4" y="T5"/>
              </a:cxn>
              <a:cxn ang="0">
                <a:pos x="T6" y="T7"/>
              </a:cxn>
              <a:cxn ang="0">
                <a:pos x="T8" y="T9"/>
              </a:cxn>
            </a:cxnLst>
            <a:rect l="0" t="0" r="r" b="b"/>
            <a:pathLst>
              <a:path w="3260" h="2213">
                <a:moveTo>
                  <a:pt x="705" y="0"/>
                </a:moveTo>
                <a:lnTo>
                  <a:pt x="3260" y="0"/>
                </a:lnTo>
                <a:lnTo>
                  <a:pt x="3260" y="2213"/>
                </a:lnTo>
                <a:lnTo>
                  <a:pt x="0" y="2213"/>
                </a:lnTo>
                <a:lnTo>
                  <a:pt x="705"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solidFill>
              <a:schemeClr val="bg1">
                <a:lumMod val="85000"/>
              </a:schemeClr>
            </a:solid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tr-TR">
                  <a:solidFill>
                    <a:schemeClr val="bg1"/>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solidFill>
                  </a:rPr>
                  <a:t>14</a:t>
                </a:r>
              </a:p>
            </p:txBody>
          </p:sp>
        </p:grpSp>
        <p:pic>
          <p:nvPicPr>
            <p:cNvPr id="123" name="Resim 122"/>
            <p:cNvPicPr>
              <a:picLocks noChangeAspect="1"/>
            </p:cNvPicPr>
            <p:nvPr/>
          </p:nvPicPr>
          <p:blipFill>
            <a:blip r:embed="rId4"/>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496252"/>
            <a:ext cx="7923284" cy="830997"/>
          </a:xfrm>
          <a:prstGeom prst="rect">
            <a:avLst/>
          </a:prstGeom>
          <a:noFill/>
        </p:spPr>
        <p:txBody>
          <a:bodyPr wrap="square" rtlCol="0">
            <a:spAutoFit/>
          </a:bodyPr>
          <a:lstStyle/>
          <a:p>
            <a:r>
              <a:rPr lang="tr-TR" sz="4800" b="1" dirty="0"/>
              <a:t>Nasıl başlanıyor?</a:t>
            </a:r>
          </a:p>
        </p:txBody>
      </p:sp>
      <p:grpSp>
        <p:nvGrpSpPr>
          <p:cNvPr id="16" name="Grup 15"/>
          <p:cNvGrpSpPr/>
          <p:nvPr/>
        </p:nvGrpSpPr>
        <p:grpSpPr>
          <a:xfrm>
            <a:off x="554927" y="2467096"/>
            <a:ext cx="7464948" cy="1477328"/>
            <a:chOff x="554927" y="1881525"/>
            <a:chExt cx="7464948" cy="1477328"/>
          </a:xfrm>
        </p:grpSpPr>
        <p:sp>
          <p:nvSpPr>
            <p:cNvPr id="17" name="Metin kutusu 16"/>
            <p:cNvSpPr txBox="1"/>
            <p:nvPr/>
          </p:nvSpPr>
          <p:spPr>
            <a:xfrm>
              <a:off x="746177" y="1881525"/>
              <a:ext cx="7273698" cy="1477328"/>
            </a:xfrm>
            <a:prstGeom prst="rect">
              <a:avLst/>
            </a:prstGeom>
            <a:noFill/>
          </p:spPr>
          <p:txBody>
            <a:bodyPr wrap="square" rtlCol="0">
              <a:spAutoFit/>
            </a:bodyPr>
            <a:lstStyle/>
            <a:p>
              <a:r>
                <a:rPr lang="tr-TR" b="1" dirty="0">
                  <a:solidFill>
                    <a:srgbClr val="E61F4F"/>
                  </a:solidFill>
                </a:rPr>
                <a:t>Yanlış Algılar</a:t>
              </a:r>
            </a:p>
            <a:p>
              <a:r>
                <a:rPr lang="tr-TR" b="1" dirty="0">
                  <a:solidFill>
                    <a:srgbClr val="575757"/>
                  </a:solidFill>
                </a:rPr>
                <a:t>“Bir kerecikten bir şey olmaz!”</a:t>
              </a:r>
            </a:p>
            <a:p>
              <a:r>
                <a:rPr lang="tr-TR" dirty="0">
                  <a:solidFill>
                    <a:srgbClr val="575757"/>
                  </a:solidFill>
                </a:rPr>
                <a:t>Böylece kişi, “Bir kerecik!” diyerek alkolü dener.</a:t>
              </a:r>
            </a:p>
            <a:p>
              <a:r>
                <a:rPr lang="tr-TR" dirty="0">
                  <a:solidFill>
                    <a:srgbClr val="575757"/>
                  </a:solidFill>
                </a:rPr>
                <a:t>Fakat bu durum bir kereyle sınırlı kalmaz,</a:t>
              </a:r>
            </a:p>
            <a:p>
              <a:r>
                <a:rPr lang="tr-TR" dirty="0">
                  <a:solidFill>
                    <a:srgbClr val="575757"/>
                  </a:solidFill>
                </a:rPr>
                <a:t>mutlaka devamı gelir.</a:t>
              </a:r>
            </a:p>
          </p:txBody>
        </p:sp>
        <p:pic>
          <p:nvPicPr>
            <p:cNvPr id="18" name="Resim 17"/>
            <p:cNvPicPr>
              <a:picLocks noChangeAspect="1"/>
            </p:cNvPicPr>
            <p:nvPr/>
          </p:nvPicPr>
          <p:blipFill>
            <a:blip r:embed="rId5"/>
            <a:stretch>
              <a:fillRect/>
            </a:stretch>
          </p:blipFill>
          <p:spPr>
            <a:xfrm>
              <a:off x="554927" y="1991580"/>
              <a:ext cx="191250" cy="180000"/>
            </a:xfrm>
            <a:prstGeom prst="rect">
              <a:avLst/>
            </a:prstGeom>
          </p:spPr>
        </p:pic>
      </p:grpSp>
    </p:spTree>
    <p:extLst>
      <p:ext uri="{BB962C8B-B14F-4D97-AF65-F5344CB8AC3E}">
        <p14:creationId xmlns:p14="http://schemas.microsoft.com/office/powerpoint/2010/main" val="373717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250" fill="hold"/>
                                        <p:tgtEl>
                                          <p:spTgt spid="23"/>
                                        </p:tgtEl>
                                        <p:attrNameLst>
                                          <p:attrName>ppt_x</p:attrName>
                                        </p:attrNameLst>
                                      </p:cBhvr>
                                      <p:tavLst>
                                        <p:tav tm="0">
                                          <p:val>
                                            <p:strVal val="1+#ppt_w/2"/>
                                          </p:val>
                                        </p:tav>
                                        <p:tav tm="100000">
                                          <p:val>
                                            <p:strVal val="#ppt_x"/>
                                          </p:val>
                                        </p:tav>
                                      </p:tavLst>
                                    </p:anim>
                                    <p:anim calcmode="lin" valueType="num">
                                      <p:cBhvr additive="base">
                                        <p:cTn id="28" dur="25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1250"/>
                            </p:stCondLst>
                            <p:childTnLst>
                              <p:par>
                                <p:cTn id="30" presetID="2" presetClass="entr" presetSubtype="2"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250" fill="hold"/>
                                        <p:tgtEl>
                                          <p:spTgt spid="24"/>
                                        </p:tgtEl>
                                        <p:attrNameLst>
                                          <p:attrName>ppt_x</p:attrName>
                                        </p:attrNameLst>
                                      </p:cBhvr>
                                      <p:tavLst>
                                        <p:tav tm="0">
                                          <p:val>
                                            <p:strVal val="1+#ppt_w/2"/>
                                          </p:val>
                                        </p:tav>
                                        <p:tav tm="100000">
                                          <p:val>
                                            <p:strVal val="#ppt_x"/>
                                          </p:val>
                                        </p:tav>
                                      </p:tavLst>
                                    </p:anim>
                                    <p:anim calcmode="lin" valueType="num">
                                      <p:cBhvr additive="base">
                                        <p:cTn id="33" dur="25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3" grpId="0" animBg="1"/>
      <p:bldP spid="15" grpId="0" animBg="1"/>
      <p:bldP spid="26"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3"/>
          <p:cNvSpPr/>
          <p:nvPr/>
        </p:nvSpPr>
        <p:spPr>
          <a:xfrm flipH="1">
            <a:off x="9896960" y="-3175"/>
            <a:ext cx="2303429" cy="6874776"/>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1484138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1484138 w 5919019"/>
              <a:gd name="connsiteY4" fmla="*/ 0 h 6858000"/>
              <a:gd name="connsiteX0" fmla="*/ 172811 w 4607692"/>
              <a:gd name="connsiteY0" fmla="*/ 0 h 6866388"/>
              <a:gd name="connsiteX1" fmla="*/ 2513421 w 4607692"/>
              <a:gd name="connsiteY1" fmla="*/ 0 h 6866388"/>
              <a:gd name="connsiteX2" fmla="*/ 4607692 w 4607692"/>
              <a:gd name="connsiteY2" fmla="*/ 6858000 h 6866388"/>
              <a:gd name="connsiteX3" fmla="*/ 0 w 4607692"/>
              <a:gd name="connsiteY3" fmla="*/ 6866388 h 6866388"/>
              <a:gd name="connsiteX4" fmla="*/ 172811 w 4607692"/>
              <a:gd name="connsiteY4" fmla="*/ 0 h 6866388"/>
              <a:gd name="connsiteX0" fmla="*/ 10166 w 4445047"/>
              <a:gd name="connsiteY0" fmla="*/ 0 h 6874777"/>
              <a:gd name="connsiteX1" fmla="*/ 2350776 w 4445047"/>
              <a:gd name="connsiteY1" fmla="*/ 0 h 6874777"/>
              <a:gd name="connsiteX2" fmla="*/ 4445047 w 4445047"/>
              <a:gd name="connsiteY2" fmla="*/ 6858000 h 6874777"/>
              <a:gd name="connsiteX3" fmla="*/ 0 w 4445047"/>
              <a:gd name="connsiteY3" fmla="*/ 6874777 h 6874777"/>
              <a:gd name="connsiteX4" fmla="*/ 10166 w 4445047"/>
              <a:gd name="connsiteY4" fmla="*/ 0 h 6874777"/>
              <a:gd name="connsiteX0" fmla="*/ 979 w 4435860"/>
              <a:gd name="connsiteY0" fmla="*/ 0 h 6883165"/>
              <a:gd name="connsiteX1" fmla="*/ 2341589 w 4435860"/>
              <a:gd name="connsiteY1" fmla="*/ 0 h 6883165"/>
              <a:gd name="connsiteX2" fmla="*/ 4435860 w 4435860"/>
              <a:gd name="connsiteY2" fmla="*/ 6858000 h 6883165"/>
              <a:gd name="connsiteX3" fmla="*/ 978 w 4435860"/>
              <a:gd name="connsiteY3" fmla="*/ 6883165 h 6883165"/>
              <a:gd name="connsiteX4" fmla="*/ 979 w 4435860"/>
              <a:gd name="connsiteY4" fmla="*/ 0 h 6883165"/>
              <a:gd name="connsiteX0" fmla="*/ 451 w 4435332"/>
              <a:gd name="connsiteY0" fmla="*/ 0 h 6883165"/>
              <a:gd name="connsiteX1" fmla="*/ 2341061 w 4435332"/>
              <a:gd name="connsiteY1" fmla="*/ 0 h 6883165"/>
              <a:gd name="connsiteX2" fmla="*/ 4435332 w 4435332"/>
              <a:gd name="connsiteY2" fmla="*/ 6858000 h 6883165"/>
              <a:gd name="connsiteX3" fmla="*/ 10615 w 4435332"/>
              <a:gd name="connsiteY3" fmla="*/ 6883165 h 6883165"/>
              <a:gd name="connsiteX4" fmla="*/ 451 w 4435332"/>
              <a:gd name="connsiteY4" fmla="*/ 0 h 6883165"/>
              <a:gd name="connsiteX0" fmla="*/ 451 w 4435332"/>
              <a:gd name="connsiteY0" fmla="*/ 0 h 6874776"/>
              <a:gd name="connsiteX1" fmla="*/ 2341061 w 4435332"/>
              <a:gd name="connsiteY1" fmla="*/ 0 h 6874776"/>
              <a:gd name="connsiteX2" fmla="*/ 4435332 w 4435332"/>
              <a:gd name="connsiteY2" fmla="*/ 6858000 h 6874776"/>
              <a:gd name="connsiteX3" fmla="*/ 10615 w 4435332"/>
              <a:gd name="connsiteY3" fmla="*/ 6874776 h 6874776"/>
              <a:gd name="connsiteX4" fmla="*/ 451 w 4435332"/>
              <a:gd name="connsiteY4" fmla="*/ 0 h 6874776"/>
              <a:gd name="connsiteX0" fmla="*/ 451 w 4435332"/>
              <a:gd name="connsiteY0" fmla="*/ 0 h 6874776"/>
              <a:gd name="connsiteX1" fmla="*/ 196504 w 4435332"/>
              <a:gd name="connsiteY1" fmla="*/ 9833 h 6874776"/>
              <a:gd name="connsiteX2" fmla="*/ 4435332 w 4435332"/>
              <a:gd name="connsiteY2" fmla="*/ 6858000 h 6874776"/>
              <a:gd name="connsiteX3" fmla="*/ 10615 w 4435332"/>
              <a:gd name="connsiteY3" fmla="*/ 6874776 h 6874776"/>
              <a:gd name="connsiteX4" fmla="*/ 451 w 4435332"/>
              <a:gd name="connsiteY4" fmla="*/ 0 h 6874776"/>
              <a:gd name="connsiteX0" fmla="*/ 451 w 2791172"/>
              <a:gd name="connsiteY0" fmla="*/ 0 h 6874776"/>
              <a:gd name="connsiteX1" fmla="*/ 196504 w 2791172"/>
              <a:gd name="connsiteY1" fmla="*/ 9833 h 6874776"/>
              <a:gd name="connsiteX2" fmla="*/ 2791172 w 2791172"/>
              <a:gd name="connsiteY2" fmla="*/ 6867833 h 6874776"/>
              <a:gd name="connsiteX3" fmla="*/ 10615 w 2791172"/>
              <a:gd name="connsiteY3" fmla="*/ 6874776 h 6874776"/>
              <a:gd name="connsiteX4" fmla="*/ 451 w 2791172"/>
              <a:gd name="connsiteY4" fmla="*/ 0 h 687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172" h="6874776">
                <a:moveTo>
                  <a:pt x="451" y="0"/>
                </a:moveTo>
                <a:lnTo>
                  <a:pt x="196504" y="9833"/>
                </a:lnTo>
                <a:lnTo>
                  <a:pt x="2791172" y="6867833"/>
                </a:lnTo>
                <a:lnTo>
                  <a:pt x="10615" y="6874776"/>
                </a:lnTo>
                <a:cubicBezTo>
                  <a:pt x="14004" y="4583184"/>
                  <a:pt x="-2938" y="2291592"/>
                  <a:pt x="45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Freeform 5"/>
          <p:cNvSpPr>
            <a:spLocks/>
          </p:cNvSpPr>
          <p:nvPr/>
        </p:nvSpPr>
        <p:spPr bwMode="auto">
          <a:xfrm>
            <a:off x="7026275" y="1722775"/>
            <a:ext cx="5175250" cy="3513138"/>
          </a:xfrm>
          <a:custGeom>
            <a:avLst/>
            <a:gdLst>
              <a:gd name="T0" fmla="*/ 705 w 3260"/>
              <a:gd name="T1" fmla="*/ 0 h 2213"/>
              <a:gd name="T2" fmla="*/ 3260 w 3260"/>
              <a:gd name="T3" fmla="*/ 0 h 2213"/>
              <a:gd name="T4" fmla="*/ 3260 w 3260"/>
              <a:gd name="T5" fmla="*/ 2213 h 2213"/>
              <a:gd name="T6" fmla="*/ 0 w 3260"/>
              <a:gd name="T7" fmla="*/ 2213 h 2213"/>
              <a:gd name="T8" fmla="*/ 705 w 3260"/>
              <a:gd name="T9" fmla="*/ 0 h 2213"/>
            </a:gdLst>
            <a:ahLst/>
            <a:cxnLst>
              <a:cxn ang="0">
                <a:pos x="T0" y="T1"/>
              </a:cxn>
              <a:cxn ang="0">
                <a:pos x="T2" y="T3"/>
              </a:cxn>
              <a:cxn ang="0">
                <a:pos x="T4" y="T5"/>
              </a:cxn>
              <a:cxn ang="0">
                <a:pos x="T6" y="T7"/>
              </a:cxn>
              <a:cxn ang="0">
                <a:pos x="T8" y="T9"/>
              </a:cxn>
            </a:cxnLst>
            <a:rect l="0" t="0" r="r" b="b"/>
            <a:pathLst>
              <a:path w="3260" h="2213">
                <a:moveTo>
                  <a:pt x="705" y="0"/>
                </a:moveTo>
                <a:lnTo>
                  <a:pt x="3260" y="0"/>
                </a:lnTo>
                <a:lnTo>
                  <a:pt x="3260" y="2213"/>
                </a:lnTo>
                <a:lnTo>
                  <a:pt x="0" y="2213"/>
                </a:lnTo>
                <a:lnTo>
                  <a:pt x="705" y="0"/>
                </a:lnTo>
                <a:close/>
              </a:path>
            </a:pathLst>
          </a:custGeom>
          <a:blipFill dpi="0" rotWithShape="0">
            <a:blip r:embed="rId3" cstate="screen">
              <a:extLst>
                <a:ext uri="{28A0092B-C50C-407E-A947-70E740481C1C}">
                  <a14:useLocalDpi xmlns:a14="http://schemas.microsoft.com/office/drawing/2010/main"/>
                </a:ext>
              </a:extLst>
            </a:blip>
            <a:srcRect/>
            <a:stretch>
              <a:fillRect/>
            </a:stretch>
          </a:blipFill>
          <a:ln>
            <a:solidFill>
              <a:schemeClr val="bg1">
                <a:lumMod val="85000"/>
              </a:schemeClr>
            </a:solid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tr-TR">
                  <a:solidFill>
                    <a:schemeClr val="bg1"/>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solidFill>
                  </a:rPr>
                  <a:t>15</a:t>
                </a:r>
              </a:p>
            </p:txBody>
          </p:sp>
        </p:grpSp>
        <p:pic>
          <p:nvPicPr>
            <p:cNvPr id="123" name="Resim 122"/>
            <p:cNvPicPr>
              <a:picLocks noChangeAspect="1"/>
            </p:cNvPicPr>
            <p:nvPr/>
          </p:nvPicPr>
          <p:blipFill>
            <a:blip r:embed="rId4"/>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496252"/>
            <a:ext cx="7923284" cy="830997"/>
          </a:xfrm>
          <a:prstGeom prst="rect">
            <a:avLst/>
          </a:prstGeom>
          <a:noFill/>
        </p:spPr>
        <p:txBody>
          <a:bodyPr wrap="square" rtlCol="0">
            <a:spAutoFit/>
          </a:bodyPr>
          <a:lstStyle/>
          <a:p>
            <a:r>
              <a:rPr lang="tr-TR" sz="4800" b="1" dirty="0"/>
              <a:t>Nasıl başlanıyor?</a:t>
            </a:r>
          </a:p>
        </p:txBody>
      </p:sp>
      <p:grpSp>
        <p:nvGrpSpPr>
          <p:cNvPr id="19" name="Grup 18"/>
          <p:cNvGrpSpPr/>
          <p:nvPr/>
        </p:nvGrpSpPr>
        <p:grpSpPr>
          <a:xfrm>
            <a:off x="554927" y="2471766"/>
            <a:ext cx="7464948" cy="1477328"/>
            <a:chOff x="554927" y="1881525"/>
            <a:chExt cx="7464948" cy="1477328"/>
          </a:xfrm>
        </p:grpSpPr>
        <p:sp>
          <p:nvSpPr>
            <p:cNvPr id="20" name="Metin kutusu 19"/>
            <p:cNvSpPr txBox="1"/>
            <p:nvPr/>
          </p:nvSpPr>
          <p:spPr>
            <a:xfrm>
              <a:off x="746177" y="1881525"/>
              <a:ext cx="7273698" cy="1477328"/>
            </a:xfrm>
            <a:prstGeom prst="rect">
              <a:avLst/>
            </a:prstGeom>
            <a:noFill/>
          </p:spPr>
          <p:txBody>
            <a:bodyPr wrap="square" rtlCol="0">
              <a:spAutoFit/>
            </a:bodyPr>
            <a:lstStyle/>
            <a:p>
              <a:r>
                <a:rPr lang="tr-TR" b="1" dirty="0">
                  <a:solidFill>
                    <a:srgbClr val="E61F4F"/>
                  </a:solidFill>
                </a:rPr>
                <a:t>Sorunlardan Kaçış</a:t>
              </a:r>
            </a:p>
            <a:p>
              <a:r>
                <a:rPr lang="tr-TR" b="1" dirty="0">
                  <a:solidFill>
                    <a:srgbClr val="575757"/>
                  </a:solidFill>
                </a:rPr>
                <a:t>“Dertlerini unutursun!” </a:t>
              </a:r>
            </a:p>
            <a:p>
              <a:r>
                <a:rPr lang="tr-TR" dirty="0">
                  <a:solidFill>
                    <a:srgbClr val="575757"/>
                  </a:solidFill>
                </a:rPr>
                <a:t>Bazı insanlar, alkol kullanmayı sorunlardan kaçış yolu olarak görürler.</a:t>
              </a:r>
            </a:p>
            <a:p>
              <a:r>
                <a:rPr lang="tr-TR" dirty="0">
                  <a:solidFill>
                    <a:srgbClr val="575757"/>
                  </a:solidFill>
                </a:rPr>
                <a:t>Ne var ki alkol, sorunları asla çözmez, aksine kişinin çözümleri</a:t>
              </a:r>
            </a:p>
            <a:p>
              <a:r>
                <a:rPr lang="tr-TR" dirty="0">
                  <a:solidFill>
                    <a:srgbClr val="575757"/>
                  </a:solidFill>
                </a:rPr>
                <a:t>geciktirmesine ya da çözüm gücünü kaybetmesine yol açar. </a:t>
              </a:r>
            </a:p>
          </p:txBody>
        </p:sp>
        <p:pic>
          <p:nvPicPr>
            <p:cNvPr id="21" name="Resim 20"/>
            <p:cNvPicPr>
              <a:picLocks noChangeAspect="1"/>
            </p:cNvPicPr>
            <p:nvPr/>
          </p:nvPicPr>
          <p:blipFill>
            <a:blip r:embed="rId5"/>
            <a:stretch>
              <a:fillRect/>
            </a:stretch>
          </p:blipFill>
          <p:spPr>
            <a:xfrm>
              <a:off x="554927" y="1991580"/>
              <a:ext cx="191250" cy="180000"/>
            </a:xfrm>
            <a:prstGeom prst="rect">
              <a:avLst/>
            </a:prstGeom>
          </p:spPr>
        </p:pic>
      </p:grpSp>
    </p:spTree>
    <p:extLst>
      <p:ext uri="{BB962C8B-B14F-4D97-AF65-F5344CB8AC3E}">
        <p14:creationId xmlns:p14="http://schemas.microsoft.com/office/powerpoint/2010/main" val="164858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250" fill="hold"/>
                                        <p:tgtEl>
                                          <p:spTgt spid="23"/>
                                        </p:tgtEl>
                                        <p:attrNameLst>
                                          <p:attrName>ppt_x</p:attrName>
                                        </p:attrNameLst>
                                      </p:cBhvr>
                                      <p:tavLst>
                                        <p:tav tm="0">
                                          <p:val>
                                            <p:strVal val="1+#ppt_w/2"/>
                                          </p:val>
                                        </p:tav>
                                        <p:tav tm="100000">
                                          <p:val>
                                            <p:strVal val="#ppt_x"/>
                                          </p:val>
                                        </p:tav>
                                      </p:tavLst>
                                    </p:anim>
                                    <p:anim calcmode="lin" valueType="num">
                                      <p:cBhvr additive="base">
                                        <p:cTn id="28" dur="25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1250"/>
                            </p:stCondLst>
                            <p:childTnLst>
                              <p:par>
                                <p:cTn id="30" presetID="2" presetClass="entr" presetSubtype="2"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250" fill="hold"/>
                                        <p:tgtEl>
                                          <p:spTgt spid="24"/>
                                        </p:tgtEl>
                                        <p:attrNameLst>
                                          <p:attrName>ppt_x</p:attrName>
                                        </p:attrNameLst>
                                      </p:cBhvr>
                                      <p:tavLst>
                                        <p:tav tm="0">
                                          <p:val>
                                            <p:strVal val="1+#ppt_w/2"/>
                                          </p:val>
                                        </p:tav>
                                        <p:tav tm="100000">
                                          <p:val>
                                            <p:strVal val="#ppt_x"/>
                                          </p:val>
                                        </p:tav>
                                      </p:tavLst>
                                    </p:anim>
                                    <p:anim calcmode="lin" valueType="num">
                                      <p:cBhvr additive="base">
                                        <p:cTn id="33" dur="25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3" grpId="0" animBg="1"/>
      <p:bldP spid="15" grpId="0" animBg="1"/>
      <p:bldP spid="26" grpId="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ikdörtgen 23"/>
          <p:cNvSpPr/>
          <p:nvPr/>
        </p:nvSpPr>
        <p:spPr>
          <a:xfrm flipH="1">
            <a:off x="7307296" y="-3175"/>
            <a:ext cx="4884703" cy="685800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019" h="6858000">
                <a:moveTo>
                  <a:pt x="0" y="0"/>
                </a:moveTo>
                <a:lnTo>
                  <a:pt x="3824748" y="0"/>
                </a:lnTo>
                <a:lnTo>
                  <a:pt x="5919019" y="6858000"/>
                </a:lnTo>
                <a:lnTo>
                  <a:pt x="0" y="6858000"/>
                </a:lnTo>
                <a:lnTo>
                  <a:pt x="0" y="0"/>
                </a:lnTo>
                <a:close/>
              </a:path>
            </a:pathLst>
          </a:custGeom>
          <a:blipFill dpi="0" rotWithShape="0">
            <a:blip r:embed="rId3" cstate="screen">
              <a:alphaModFix amt="92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rgbClr val="EE7430"/>
                    </a:solidFill>
                  </a:rPr>
                  <a:t>16</a:t>
                </a:r>
              </a:p>
            </p:txBody>
          </p:sp>
        </p:grpSp>
        <p:pic>
          <p:nvPicPr>
            <p:cNvPr id="123" name="Resim 122"/>
            <p:cNvPicPr>
              <a:picLocks noChangeAspect="1"/>
            </p:cNvPicPr>
            <p:nvPr/>
          </p:nvPicPr>
          <p:blipFill>
            <a:blip r:embed="rId4"/>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388099"/>
            <a:ext cx="7923284" cy="1569660"/>
          </a:xfrm>
          <a:prstGeom prst="rect">
            <a:avLst/>
          </a:prstGeom>
          <a:noFill/>
        </p:spPr>
        <p:txBody>
          <a:bodyPr wrap="square" rtlCol="0">
            <a:spAutoFit/>
          </a:bodyPr>
          <a:lstStyle/>
          <a:p>
            <a:r>
              <a:rPr lang="tr-TR" sz="4800" b="1" dirty="0"/>
              <a:t>Yetişkin ve genç bireyin</a:t>
            </a:r>
          </a:p>
          <a:p>
            <a:r>
              <a:rPr lang="tr-TR" sz="4800" b="1" dirty="0"/>
              <a:t>kullanım farkları</a:t>
            </a:r>
          </a:p>
        </p:txBody>
      </p:sp>
      <p:grpSp>
        <p:nvGrpSpPr>
          <p:cNvPr id="29" name="Grup 28"/>
          <p:cNvGrpSpPr/>
          <p:nvPr/>
        </p:nvGrpSpPr>
        <p:grpSpPr>
          <a:xfrm>
            <a:off x="554927" y="2058831"/>
            <a:ext cx="7464948" cy="1938992"/>
            <a:chOff x="554927" y="1881525"/>
            <a:chExt cx="7464948" cy="1938992"/>
          </a:xfrm>
        </p:grpSpPr>
        <p:sp>
          <p:nvSpPr>
            <p:cNvPr id="30" name="Metin kutusu 29"/>
            <p:cNvSpPr txBox="1"/>
            <p:nvPr/>
          </p:nvSpPr>
          <p:spPr>
            <a:xfrm>
              <a:off x="746177" y="1881525"/>
              <a:ext cx="7273698" cy="1938992"/>
            </a:xfrm>
            <a:prstGeom prst="rect">
              <a:avLst/>
            </a:prstGeom>
            <a:noFill/>
          </p:spPr>
          <p:txBody>
            <a:bodyPr wrap="square" rtlCol="0">
              <a:spAutoFit/>
            </a:bodyPr>
            <a:lstStyle/>
            <a:p>
              <a:r>
                <a:rPr lang="tr-TR" sz="2000" dirty="0">
                  <a:solidFill>
                    <a:srgbClr val="575757"/>
                  </a:solidFill>
                </a:rPr>
                <a:t>Alkol kullanımı gençler için çok daha zarar vericidir.</a:t>
              </a:r>
            </a:p>
            <a:p>
              <a:r>
                <a:rPr lang="tr-TR" sz="2000" dirty="0">
                  <a:solidFill>
                    <a:srgbClr val="575757"/>
                  </a:solidFill>
                </a:rPr>
                <a:t>Çünkü gençlerin beyin gelişimi henüz</a:t>
              </a:r>
            </a:p>
            <a:p>
              <a:r>
                <a:rPr lang="tr-TR" sz="2000" dirty="0">
                  <a:solidFill>
                    <a:srgbClr val="575757"/>
                  </a:solidFill>
                </a:rPr>
                <a:t>tamamlanmamıştır. Genç yaşlarda alkol kullanımı,</a:t>
              </a:r>
            </a:p>
            <a:p>
              <a:r>
                <a:rPr lang="tr-TR" sz="2000" dirty="0">
                  <a:solidFill>
                    <a:srgbClr val="575757"/>
                  </a:solidFill>
                </a:rPr>
                <a:t>beynin hafıza, kontrol ve koordinasyonla ilgili</a:t>
              </a:r>
            </a:p>
            <a:p>
              <a:r>
                <a:rPr lang="tr-TR" sz="2000" dirty="0">
                  <a:solidFill>
                    <a:srgbClr val="575757"/>
                  </a:solidFill>
                </a:rPr>
                <a:t>bölgelerinde hasar oluşturabilir. Bu da önemli</a:t>
              </a:r>
            </a:p>
            <a:p>
              <a:r>
                <a:rPr lang="tr-TR" sz="2000" dirty="0">
                  <a:solidFill>
                    <a:srgbClr val="575757"/>
                  </a:solidFill>
                </a:rPr>
                <a:t>sağlık sorunlarına sebep olabilir.</a:t>
              </a:r>
            </a:p>
          </p:txBody>
        </p:sp>
        <p:pic>
          <p:nvPicPr>
            <p:cNvPr id="31" name="Resim 30"/>
            <p:cNvPicPr>
              <a:picLocks noChangeAspect="1"/>
            </p:cNvPicPr>
            <p:nvPr/>
          </p:nvPicPr>
          <p:blipFill>
            <a:blip r:embed="rId5"/>
            <a:stretch>
              <a:fillRect/>
            </a:stretch>
          </p:blipFill>
          <p:spPr>
            <a:xfrm>
              <a:off x="554927" y="1991580"/>
              <a:ext cx="191250" cy="180000"/>
            </a:xfrm>
            <a:prstGeom prst="rect">
              <a:avLst/>
            </a:prstGeom>
          </p:spPr>
        </p:pic>
      </p:grpSp>
      <p:sp>
        <p:nvSpPr>
          <p:cNvPr id="43" name="Dikdörtgen 24"/>
          <p:cNvSpPr/>
          <p:nvPr/>
        </p:nvSpPr>
        <p:spPr>
          <a:xfrm flipH="1">
            <a:off x="7046751" y="-9525"/>
            <a:ext cx="1999371" cy="6877357"/>
          </a:xfrm>
          <a:custGeom>
            <a:avLst/>
            <a:gdLst>
              <a:gd name="connsiteX0" fmla="*/ 0 w 442451"/>
              <a:gd name="connsiteY0" fmla="*/ 0 h 6854825"/>
              <a:gd name="connsiteX1" fmla="*/ 442451 w 442451"/>
              <a:gd name="connsiteY1" fmla="*/ 0 h 6854825"/>
              <a:gd name="connsiteX2" fmla="*/ 442451 w 442451"/>
              <a:gd name="connsiteY2" fmla="*/ 6854825 h 6854825"/>
              <a:gd name="connsiteX3" fmla="*/ 0 w 442451"/>
              <a:gd name="connsiteY3" fmla="*/ 6854825 h 6854825"/>
              <a:gd name="connsiteX4" fmla="*/ 0 w 442451"/>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0 w 2546554"/>
              <a:gd name="connsiteY3" fmla="*/ 6854825 h 6854825"/>
              <a:gd name="connsiteX4" fmla="*/ 0 w 2546554"/>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2025445 w 2546554"/>
              <a:gd name="connsiteY3" fmla="*/ 6844993 h 6854825"/>
              <a:gd name="connsiteX4" fmla="*/ 0 w 2546554"/>
              <a:gd name="connsiteY4" fmla="*/ 0 h 6854825"/>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58307"/>
              <a:gd name="connsiteX1" fmla="*/ 442451 w 2546554"/>
              <a:gd name="connsiteY1" fmla="*/ 0 h 6858307"/>
              <a:gd name="connsiteX2" fmla="*/ 2546554 w 2546554"/>
              <a:gd name="connsiteY2" fmla="*/ 6854825 h 6858307"/>
              <a:gd name="connsiteX3" fmla="*/ 2048284 w 2546554"/>
              <a:gd name="connsiteY3" fmla="*/ 6858307 h 6858307"/>
              <a:gd name="connsiteX4" fmla="*/ 0 w 2546554"/>
              <a:gd name="connsiteY4" fmla="*/ 0 h 6858307"/>
              <a:gd name="connsiteX0" fmla="*/ 0 w 2546554"/>
              <a:gd name="connsiteY0" fmla="*/ 0 h 6858307"/>
              <a:gd name="connsiteX1" fmla="*/ 442451 w 2546554"/>
              <a:gd name="connsiteY1" fmla="*/ 0 h 6858307"/>
              <a:gd name="connsiteX2" fmla="*/ 2546554 w 2546554"/>
              <a:gd name="connsiteY2" fmla="*/ 6854825 h 6858307"/>
              <a:gd name="connsiteX3" fmla="*/ 2076859 w 2546554"/>
              <a:gd name="connsiteY3" fmla="*/ 6858307 h 6858307"/>
              <a:gd name="connsiteX4" fmla="*/ 0 w 2546554"/>
              <a:gd name="connsiteY4" fmla="*/ 0 h 6858307"/>
              <a:gd name="connsiteX0" fmla="*/ 0 w 2546554"/>
              <a:gd name="connsiteY0" fmla="*/ 0 h 6867832"/>
              <a:gd name="connsiteX1" fmla="*/ 442451 w 2546554"/>
              <a:gd name="connsiteY1" fmla="*/ 0 h 6867832"/>
              <a:gd name="connsiteX2" fmla="*/ 2546554 w 2546554"/>
              <a:gd name="connsiteY2" fmla="*/ 6854825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086384 w 2546554"/>
              <a:gd name="connsiteY3" fmla="*/ 6867832 h 6867832"/>
              <a:gd name="connsiteX4" fmla="*/ 0 w 2546554"/>
              <a:gd name="connsiteY4" fmla="*/ 0 h 6867832"/>
              <a:gd name="connsiteX0" fmla="*/ 0 w 2422729"/>
              <a:gd name="connsiteY0" fmla="*/ 0 h 6877357"/>
              <a:gd name="connsiteX1" fmla="*/ 318626 w 2422729"/>
              <a:gd name="connsiteY1" fmla="*/ 9525 h 6877357"/>
              <a:gd name="connsiteX2" fmla="*/ 2422729 w 2422729"/>
              <a:gd name="connsiteY2" fmla="*/ 6873875 h 6877357"/>
              <a:gd name="connsiteX3" fmla="*/ 1962559 w 2422729"/>
              <a:gd name="connsiteY3" fmla="*/ 6877357 h 6877357"/>
              <a:gd name="connsiteX4" fmla="*/ 0 w 2422729"/>
              <a:gd name="connsiteY4" fmla="*/ 0 h 6877357"/>
              <a:gd name="connsiteX0" fmla="*/ 0 w 2422729"/>
              <a:gd name="connsiteY0" fmla="*/ 0 h 6896407"/>
              <a:gd name="connsiteX1" fmla="*/ 318626 w 2422729"/>
              <a:gd name="connsiteY1" fmla="*/ 9525 h 6896407"/>
              <a:gd name="connsiteX2" fmla="*/ 2422729 w 2422729"/>
              <a:gd name="connsiteY2" fmla="*/ 6873875 h 6896407"/>
              <a:gd name="connsiteX3" fmla="*/ 2086384 w 2422729"/>
              <a:gd name="connsiteY3" fmla="*/ 6896407 h 6896407"/>
              <a:gd name="connsiteX4" fmla="*/ 0 w 2422729"/>
              <a:gd name="connsiteY4" fmla="*/ 0 h 6896407"/>
              <a:gd name="connsiteX0" fmla="*/ 0 w 2422729"/>
              <a:gd name="connsiteY0" fmla="*/ 0 h 6877357"/>
              <a:gd name="connsiteX1" fmla="*/ 318626 w 2422729"/>
              <a:gd name="connsiteY1" fmla="*/ 9525 h 6877357"/>
              <a:gd name="connsiteX2" fmla="*/ 2422729 w 2422729"/>
              <a:gd name="connsiteY2" fmla="*/ 6873875 h 6877357"/>
              <a:gd name="connsiteX3" fmla="*/ 2086384 w 2422729"/>
              <a:gd name="connsiteY3" fmla="*/ 6877357 h 6877357"/>
              <a:gd name="connsiteX4" fmla="*/ 0 w 2422729"/>
              <a:gd name="connsiteY4" fmla="*/ 0 h 687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729" h="6877357">
                <a:moveTo>
                  <a:pt x="0" y="0"/>
                </a:moveTo>
                <a:lnTo>
                  <a:pt x="318626" y="9525"/>
                </a:lnTo>
                <a:lnTo>
                  <a:pt x="2422729" y="6873875"/>
                </a:lnTo>
                <a:lnTo>
                  <a:pt x="2086384" y="6877357"/>
                </a:lnTo>
                <a:lnTo>
                  <a:pt x="0" y="0"/>
                </a:lnTo>
                <a:close/>
              </a:path>
            </a:pathLst>
          </a:cu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6" name="Grup 15"/>
          <p:cNvGrpSpPr/>
          <p:nvPr/>
        </p:nvGrpSpPr>
        <p:grpSpPr>
          <a:xfrm>
            <a:off x="554927" y="4098895"/>
            <a:ext cx="7464948" cy="707886"/>
            <a:chOff x="554927" y="1881525"/>
            <a:chExt cx="7464948" cy="707886"/>
          </a:xfrm>
        </p:grpSpPr>
        <p:sp>
          <p:nvSpPr>
            <p:cNvPr id="17" name="Metin kutusu 16"/>
            <p:cNvSpPr txBox="1"/>
            <p:nvPr/>
          </p:nvSpPr>
          <p:spPr>
            <a:xfrm>
              <a:off x="746177" y="1881525"/>
              <a:ext cx="7273698" cy="707886"/>
            </a:xfrm>
            <a:prstGeom prst="rect">
              <a:avLst/>
            </a:prstGeom>
            <a:noFill/>
          </p:spPr>
          <p:txBody>
            <a:bodyPr wrap="square" rtlCol="0">
              <a:spAutoFit/>
            </a:bodyPr>
            <a:lstStyle/>
            <a:p>
              <a:r>
                <a:rPr lang="tr-TR" sz="2000" dirty="0">
                  <a:solidFill>
                    <a:srgbClr val="E61F4F"/>
                  </a:solidFill>
                </a:rPr>
                <a:t>13 yaşında alkol kullanımına başlayan</a:t>
              </a:r>
            </a:p>
            <a:p>
              <a:r>
                <a:rPr lang="tr-TR" sz="2000" dirty="0">
                  <a:solidFill>
                    <a:srgbClr val="E61F4F"/>
                  </a:solidFill>
                </a:rPr>
                <a:t>gençlerde alkol bağımlısı olma riski %43 oranında!</a:t>
              </a:r>
            </a:p>
          </p:txBody>
        </p:sp>
        <p:pic>
          <p:nvPicPr>
            <p:cNvPr id="18" name="Resim 17"/>
            <p:cNvPicPr>
              <a:picLocks noChangeAspect="1"/>
            </p:cNvPicPr>
            <p:nvPr/>
          </p:nvPicPr>
          <p:blipFill>
            <a:blip r:embed="rId5"/>
            <a:stretch>
              <a:fillRect/>
            </a:stretch>
          </p:blipFill>
          <p:spPr>
            <a:xfrm>
              <a:off x="554927" y="1991580"/>
              <a:ext cx="191250" cy="180000"/>
            </a:xfrm>
            <a:prstGeom prst="rect">
              <a:avLst/>
            </a:prstGeom>
          </p:spPr>
        </p:pic>
      </p:grpSp>
    </p:spTree>
    <p:extLst>
      <p:ext uri="{BB962C8B-B14F-4D97-AF65-F5344CB8AC3E}">
        <p14:creationId xmlns:p14="http://schemas.microsoft.com/office/powerpoint/2010/main" val="138931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childTnLst>
                          </p:cTn>
                        </p:par>
                        <p:par>
                          <p:cTn id="28" fill="hold">
                            <p:stCondLst>
                              <p:cond delay="125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300"/>
                                        <p:tgtEl>
                                          <p:spTgt spid="16"/>
                                        </p:tgtEl>
                                      </p:cBhvr>
                                    </p:animEffect>
                                  </p:childTnLst>
                                </p:cTn>
                              </p:par>
                            </p:childTnLst>
                          </p:cTn>
                        </p:par>
                        <p:par>
                          <p:cTn id="32" fill="hold">
                            <p:stCondLst>
                              <p:cond delay="1550"/>
                            </p:stCondLst>
                            <p:childTnLst>
                              <p:par>
                                <p:cTn id="33" presetID="2" presetClass="entr" presetSubtype="2"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250" fill="hold"/>
                                        <p:tgtEl>
                                          <p:spTgt spid="42"/>
                                        </p:tgtEl>
                                        <p:attrNameLst>
                                          <p:attrName>ppt_x</p:attrName>
                                        </p:attrNameLst>
                                      </p:cBhvr>
                                      <p:tavLst>
                                        <p:tav tm="0">
                                          <p:val>
                                            <p:strVal val="1+#ppt_w/2"/>
                                          </p:val>
                                        </p:tav>
                                        <p:tav tm="100000">
                                          <p:val>
                                            <p:strVal val="#ppt_x"/>
                                          </p:val>
                                        </p:tav>
                                      </p:tavLst>
                                    </p:anim>
                                    <p:anim calcmode="lin" valueType="num">
                                      <p:cBhvr additive="base">
                                        <p:cTn id="36" dur="250" fill="hold"/>
                                        <p:tgtEl>
                                          <p:spTgt spid="4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5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250" fill="hold"/>
                                        <p:tgtEl>
                                          <p:spTgt spid="43"/>
                                        </p:tgtEl>
                                        <p:attrNameLst>
                                          <p:attrName>ppt_x</p:attrName>
                                        </p:attrNameLst>
                                      </p:cBhvr>
                                      <p:tavLst>
                                        <p:tav tm="0">
                                          <p:val>
                                            <p:strVal val="1+#ppt_w/2"/>
                                          </p:val>
                                        </p:tav>
                                        <p:tav tm="100000">
                                          <p:val>
                                            <p:strVal val="#ppt_x"/>
                                          </p:val>
                                        </p:tav>
                                      </p:tavLst>
                                    </p:anim>
                                    <p:anim calcmode="lin" valueType="num">
                                      <p:cBhvr additive="base">
                                        <p:cTn id="40" dur="25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3" grpId="0" animBg="1"/>
      <p:bldP spid="15" grpId="0" animBg="1"/>
      <p:bldP spid="26" grpId="0" animBg="1"/>
      <p:bldP spid="28" grpId="0"/>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lumMod val="85000"/>
                      </a:schemeClr>
                    </a:solidFill>
                  </a:rPr>
                  <a:t>17</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grpSp>
        <p:nvGrpSpPr>
          <p:cNvPr id="29" name="Grup 28"/>
          <p:cNvGrpSpPr/>
          <p:nvPr/>
        </p:nvGrpSpPr>
        <p:grpSpPr>
          <a:xfrm>
            <a:off x="554927" y="717818"/>
            <a:ext cx="7464948" cy="1323439"/>
            <a:chOff x="554927" y="1881525"/>
            <a:chExt cx="7464948" cy="1323439"/>
          </a:xfrm>
        </p:grpSpPr>
        <p:sp>
          <p:nvSpPr>
            <p:cNvPr id="30" name="Metin kutusu 29"/>
            <p:cNvSpPr txBox="1"/>
            <p:nvPr/>
          </p:nvSpPr>
          <p:spPr>
            <a:xfrm>
              <a:off x="746177" y="1881525"/>
              <a:ext cx="7273698" cy="1323439"/>
            </a:xfrm>
            <a:prstGeom prst="rect">
              <a:avLst/>
            </a:prstGeom>
            <a:noFill/>
          </p:spPr>
          <p:txBody>
            <a:bodyPr wrap="square" rtlCol="0">
              <a:spAutoFit/>
            </a:bodyPr>
            <a:lstStyle/>
            <a:p>
              <a:r>
                <a:rPr lang="tr-TR" sz="2000" dirty="0">
                  <a:solidFill>
                    <a:srgbClr val="575757"/>
                  </a:solidFill>
                </a:rPr>
                <a:t>Yapılan araştırmalara göre, alkol tüketimine 15</a:t>
              </a:r>
            </a:p>
            <a:p>
              <a:r>
                <a:rPr lang="tr-TR" sz="2000" dirty="0">
                  <a:solidFill>
                    <a:srgbClr val="575757"/>
                  </a:solidFill>
                </a:rPr>
                <a:t>yaşından önce başlayan gençlerde bağımlılık</a:t>
              </a:r>
            </a:p>
            <a:p>
              <a:r>
                <a:rPr lang="tr-TR" sz="2000" dirty="0">
                  <a:solidFill>
                    <a:srgbClr val="575757"/>
                  </a:solidFill>
                </a:rPr>
                <a:t>gelişme riski, 21 yaşında başlayanlara göre</a:t>
              </a:r>
            </a:p>
            <a:p>
              <a:r>
                <a:rPr lang="tr-TR" sz="2000" dirty="0">
                  <a:solidFill>
                    <a:srgbClr val="575757"/>
                  </a:solidFill>
                </a:rPr>
                <a:t>4 kat daha fazladır. </a:t>
              </a:r>
            </a:p>
          </p:txBody>
        </p:sp>
        <p:pic>
          <p:nvPicPr>
            <p:cNvPr id="31" name="Resim 30"/>
            <p:cNvPicPr>
              <a:picLocks noChangeAspect="1"/>
            </p:cNvPicPr>
            <p:nvPr/>
          </p:nvPicPr>
          <p:blipFill>
            <a:blip r:embed="rId4"/>
            <a:stretch>
              <a:fillRect/>
            </a:stretch>
          </p:blipFill>
          <p:spPr>
            <a:xfrm>
              <a:off x="554927" y="1991580"/>
              <a:ext cx="191250" cy="180000"/>
            </a:xfrm>
            <a:prstGeom prst="rect">
              <a:avLst/>
            </a:prstGeom>
          </p:spPr>
        </p:pic>
      </p:grpSp>
      <p:grpSp>
        <p:nvGrpSpPr>
          <p:cNvPr id="16" name="Grup 15"/>
          <p:cNvGrpSpPr/>
          <p:nvPr/>
        </p:nvGrpSpPr>
        <p:grpSpPr>
          <a:xfrm>
            <a:off x="554927" y="2237416"/>
            <a:ext cx="7464948" cy="707886"/>
            <a:chOff x="554927" y="1881525"/>
            <a:chExt cx="7464948" cy="707886"/>
          </a:xfrm>
        </p:grpSpPr>
        <p:sp>
          <p:nvSpPr>
            <p:cNvPr id="17" name="Metin kutusu 16"/>
            <p:cNvSpPr txBox="1"/>
            <p:nvPr/>
          </p:nvSpPr>
          <p:spPr>
            <a:xfrm>
              <a:off x="746177" y="1881525"/>
              <a:ext cx="7273698" cy="707886"/>
            </a:xfrm>
            <a:prstGeom prst="rect">
              <a:avLst/>
            </a:prstGeom>
            <a:noFill/>
          </p:spPr>
          <p:txBody>
            <a:bodyPr wrap="square" rtlCol="0">
              <a:spAutoFit/>
            </a:bodyPr>
            <a:lstStyle/>
            <a:p>
              <a:r>
                <a:rPr lang="tr-TR" sz="2000" dirty="0">
                  <a:solidFill>
                    <a:srgbClr val="575757"/>
                  </a:solidFill>
                </a:rPr>
                <a:t>Alkol kullanan gençler, okul yaşamlarında daha</a:t>
              </a:r>
            </a:p>
            <a:p>
              <a:r>
                <a:rPr lang="tr-TR" sz="2000" dirty="0">
                  <a:solidFill>
                    <a:srgbClr val="575757"/>
                  </a:solidFill>
                </a:rPr>
                <a:t>çok sorun (disiplin ve akademik) yaşamaktadırlar. </a:t>
              </a:r>
            </a:p>
          </p:txBody>
        </p:sp>
        <p:pic>
          <p:nvPicPr>
            <p:cNvPr id="18" name="Resim 17"/>
            <p:cNvPicPr>
              <a:picLocks noChangeAspect="1"/>
            </p:cNvPicPr>
            <p:nvPr/>
          </p:nvPicPr>
          <p:blipFill>
            <a:blip r:embed="rId4"/>
            <a:stretch>
              <a:fillRect/>
            </a:stretch>
          </p:blipFill>
          <p:spPr>
            <a:xfrm>
              <a:off x="554927" y="1991580"/>
              <a:ext cx="191250" cy="180000"/>
            </a:xfrm>
            <a:prstGeom prst="rect">
              <a:avLst/>
            </a:prstGeom>
          </p:spPr>
        </p:pic>
      </p:grpSp>
      <p:grpSp>
        <p:nvGrpSpPr>
          <p:cNvPr id="19" name="Grup 18"/>
          <p:cNvGrpSpPr/>
          <p:nvPr/>
        </p:nvGrpSpPr>
        <p:grpSpPr>
          <a:xfrm>
            <a:off x="554927" y="3118045"/>
            <a:ext cx="7464948" cy="707886"/>
            <a:chOff x="554927" y="1881525"/>
            <a:chExt cx="7464948" cy="707886"/>
          </a:xfrm>
        </p:grpSpPr>
        <p:sp>
          <p:nvSpPr>
            <p:cNvPr id="20" name="Metin kutusu 19"/>
            <p:cNvSpPr txBox="1"/>
            <p:nvPr/>
          </p:nvSpPr>
          <p:spPr>
            <a:xfrm>
              <a:off x="746177" y="1881525"/>
              <a:ext cx="7273698" cy="707886"/>
            </a:xfrm>
            <a:prstGeom prst="rect">
              <a:avLst/>
            </a:prstGeom>
            <a:noFill/>
          </p:spPr>
          <p:txBody>
            <a:bodyPr wrap="square" rtlCol="0">
              <a:spAutoFit/>
            </a:bodyPr>
            <a:lstStyle/>
            <a:p>
              <a:r>
                <a:rPr lang="tr-TR" sz="2000" dirty="0">
                  <a:solidFill>
                    <a:srgbClr val="575757"/>
                  </a:solidFill>
                </a:rPr>
                <a:t>Alkol kullanımı kişinin şiddet içerikli eylemlere</a:t>
              </a:r>
            </a:p>
            <a:p>
              <a:r>
                <a:rPr lang="tr-TR" sz="2000" dirty="0">
                  <a:solidFill>
                    <a:srgbClr val="575757"/>
                  </a:solidFill>
                </a:rPr>
                <a:t>bulaşma ve/veya maruz kalma riskini arttırır. </a:t>
              </a:r>
            </a:p>
          </p:txBody>
        </p:sp>
        <p:pic>
          <p:nvPicPr>
            <p:cNvPr id="21" name="Resim 20"/>
            <p:cNvPicPr>
              <a:picLocks noChangeAspect="1"/>
            </p:cNvPicPr>
            <p:nvPr/>
          </p:nvPicPr>
          <p:blipFill>
            <a:blip r:embed="rId4"/>
            <a:stretch>
              <a:fillRect/>
            </a:stretch>
          </p:blipFill>
          <p:spPr>
            <a:xfrm>
              <a:off x="554927" y="1991580"/>
              <a:ext cx="191250" cy="180000"/>
            </a:xfrm>
            <a:prstGeom prst="rect">
              <a:avLst/>
            </a:prstGeom>
          </p:spPr>
        </p:pic>
      </p:grpSp>
      <p:grpSp>
        <p:nvGrpSpPr>
          <p:cNvPr id="22" name="Grup 21"/>
          <p:cNvGrpSpPr/>
          <p:nvPr/>
        </p:nvGrpSpPr>
        <p:grpSpPr>
          <a:xfrm>
            <a:off x="554927" y="4053875"/>
            <a:ext cx="7464948" cy="707886"/>
            <a:chOff x="554927" y="1881525"/>
            <a:chExt cx="7464948" cy="707886"/>
          </a:xfrm>
        </p:grpSpPr>
        <p:sp>
          <p:nvSpPr>
            <p:cNvPr id="23" name="Metin kutusu 22"/>
            <p:cNvSpPr txBox="1"/>
            <p:nvPr/>
          </p:nvSpPr>
          <p:spPr>
            <a:xfrm>
              <a:off x="746177" y="1881525"/>
              <a:ext cx="7273698" cy="707886"/>
            </a:xfrm>
            <a:prstGeom prst="rect">
              <a:avLst/>
            </a:prstGeom>
            <a:noFill/>
          </p:spPr>
          <p:txBody>
            <a:bodyPr wrap="square" rtlCol="0">
              <a:spAutoFit/>
            </a:bodyPr>
            <a:lstStyle/>
            <a:p>
              <a:r>
                <a:rPr lang="tr-TR" sz="2000" dirty="0">
                  <a:solidFill>
                    <a:srgbClr val="575757"/>
                  </a:solidFill>
                </a:rPr>
                <a:t>Aynı zamanda alkolle ilişkili trafik kazaları, genç</a:t>
              </a:r>
            </a:p>
            <a:p>
              <a:r>
                <a:rPr lang="tr-TR" sz="2000" dirty="0">
                  <a:solidFill>
                    <a:srgbClr val="575757"/>
                  </a:solidFill>
                </a:rPr>
                <a:t>yaşta ölümlerin ve sakat kalmaların temel nedenidir.</a:t>
              </a:r>
            </a:p>
          </p:txBody>
        </p:sp>
        <p:pic>
          <p:nvPicPr>
            <p:cNvPr id="24" name="Resim 23"/>
            <p:cNvPicPr>
              <a:picLocks noChangeAspect="1"/>
            </p:cNvPicPr>
            <p:nvPr/>
          </p:nvPicPr>
          <p:blipFill>
            <a:blip r:embed="rId4"/>
            <a:stretch>
              <a:fillRect/>
            </a:stretch>
          </p:blipFill>
          <p:spPr>
            <a:xfrm>
              <a:off x="554927" y="1991580"/>
              <a:ext cx="191250" cy="180000"/>
            </a:xfrm>
            <a:prstGeom prst="rect">
              <a:avLst/>
            </a:prstGeom>
          </p:spPr>
        </p:pic>
      </p:grpSp>
      <p:sp>
        <p:nvSpPr>
          <p:cNvPr id="47" name="Oval 5"/>
          <p:cNvSpPr>
            <a:spLocks noChangeArrowheads="1"/>
          </p:cNvSpPr>
          <p:nvPr/>
        </p:nvSpPr>
        <p:spPr bwMode="auto">
          <a:xfrm>
            <a:off x="7361571" y="755812"/>
            <a:ext cx="3906028" cy="3906027"/>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8" name="Oval 6"/>
          <p:cNvSpPr>
            <a:spLocks noChangeArrowheads="1"/>
          </p:cNvSpPr>
          <p:nvPr/>
        </p:nvSpPr>
        <p:spPr bwMode="auto">
          <a:xfrm flipH="1">
            <a:off x="7773108" y="1176410"/>
            <a:ext cx="3102617" cy="3104158"/>
          </a:xfrm>
          <a:prstGeom prst="ellipse">
            <a:avLst/>
          </a:prstGeom>
          <a:blipFill dpi="0" rotWithShape="0">
            <a:blip r:embed="rId5" cstate="screen">
              <a:extLst>
                <a:ext uri="{28A0092B-C50C-407E-A947-70E740481C1C}">
                  <a14:useLocalDpi xmlns:a14="http://schemas.microsoft.com/office/drawing/2010/main"/>
                </a:ext>
              </a:extLst>
            </a:blip>
            <a:srcRect/>
            <a:stretch>
              <a:fillRect/>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28933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250"/>
                                        <p:tgtEl>
                                          <p:spTgt spid="29"/>
                                        </p:tgtEl>
                                      </p:cBhvr>
                                    </p:animEffect>
                                  </p:childTnLst>
                                </p:cTn>
                              </p:par>
                            </p:childTnLst>
                          </p:cTn>
                        </p:par>
                        <p:par>
                          <p:cTn id="19" fill="hold">
                            <p:stCondLst>
                              <p:cond delay="75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50"/>
                                        <p:tgtEl>
                                          <p:spTgt spid="16"/>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childTnLst>
                                </p:cTn>
                              </p:par>
                            </p:childTnLst>
                          </p:cTn>
                        </p:par>
                        <p:par>
                          <p:cTn id="27" fill="hold">
                            <p:stCondLst>
                              <p:cond delay="1250"/>
                            </p:stCondLst>
                            <p:childTnLst>
                              <p:par>
                                <p:cTn id="28" presetID="10"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50"/>
                                        <p:tgtEl>
                                          <p:spTgt spid="22"/>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250"/>
                                        <p:tgtEl>
                                          <p:spTgt spid="47"/>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47"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flipH="1">
            <a:off x="-11112" y="0"/>
            <a:ext cx="12212637" cy="6858000"/>
          </a:xfrm>
          <a:prstGeom prst="rect">
            <a:avLst/>
          </a:prstGeom>
          <a:blipFill dpi="0" rotWithShape="0">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Freeform 5"/>
          <p:cNvSpPr>
            <a:spLocks/>
          </p:cNvSpPr>
          <p:nvPr/>
        </p:nvSpPr>
        <p:spPr bwMode="auto">
          <a:xfrm flipH="1">
            <a:off x="-4" y="1089898"/>
            <a:ext cx="1005718" cy="2339102"/>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1005714" y="1089898"/>
            <a:ext cx="3486404" cy="1569660"/>
          </a:xfrm>
          <a:prstGeom prst="rect">
            <a:avLst/>
          </a:prstGeom>
          <a:noFill/>
        </p:spPr>
        <p:txBody>
          <a:bodyPr wrap="none" rtlCol="0">
            <a:spAutoFit/>
          </a:bodyPr>
          <a:lstStyle/>
          <a:p>
            <a:r>
              <a:rPr lang="tr-TR" sz="4800" b="1" dirty="0">
                <a:solidFill>
                  <a:srgbClr val="231F20"/>
                </a:solidFill>
              </a:rPr>
              <a:t>Bir gencin</a:t>
            </a:r>
          </a:p>
          <a:p>
            <a:r>
              <a:rPr lang="tr-TR" sz="4800" b="1" dirty="0">
                <a:solidFill>
                  <a:srgbClr val="231F20"/>
                </a:solidFill>
              </a:rPr>
              <a:t>hayatından…</a:t>
            </a: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1077140" y="2638770"/>
            <a:ext cx="3593183" cy="2062103"/>
          </a:xfrm>
          <a:prstGeom prst="rect">
            <a:avLst/>
          </a:prstGeom>
          <a:noFill/>
        </p:spPr>
        <p:txBody>
          <a:bodyPr wrap="square" rtlCol="0">
            <a:spAutoFit/>
          </a:bodyPr>
          <a:lstStyle/>
          <a:p>
            <a:r>
              <a:rPr lang="tr-TR" sz="1600" dirty="0">
                <a:solidFill>
                  <a:srgbClr val="231F20"/>
                </a:solidFill>
              </a:rPr>
              <a:t>Daha 14 yaşındaydım. Bir arkadaş ortamında hiç alkol almadığımı</a:t>
            </a:r>
          </a:p>
          <a:p>
            <a:r>
              <a:rPr lang="tr-TR" sz="1600" dirty="0">
                <a:solidFill>
                  <a:srgbClr val="231F20"/>
                </a:solidFill>
              </a:rPr>
              <a:t>söyledim, alay konusu oldum.</a:t>
            </a:r>
          </a:p>
          <a:p>
            <a:r>
              <a:rPr lang="tr-TR" sz="1600" dirty="0">
                <a:solidFill>
                  <a:srgbClr val="231F20"/>
                </a:solidFill>
              </a:rPr>
              <a:t>O grubun içerisinde olmak</a:t>
            </a:r>
          </a:p>
          <a:p>
            <a:r>
              <a:rPr lang="tr-TR" sz="1600" dirty="0">
                <a:solidFill>
                  <a:srgbClr val="231F20"/>
                </a:solidFill>
              </a:rPr>
              <a:t>arzusuyla, “Bir kereden bir</a:t>
            </a:r>
          </a:p>
          <a:p>
            <a:r>
              <a:rPr lang="tr-TR" sz="1600" dirty="0">
                <a:solidFill>
                  <a:srgbClr val="231F20"/>
                </a:solidFill>
              </a:rPr>
              <a:t>şey olmaz nasılsa!”</a:t>
            </a:r>
          </a:p>
          <a:p>
            <a:r>
              <a:rPr lang="tr-TR" sz="1600" dirty="0">
                <a:solidFill>
                  <a:srgbClr val="231F20"/>
                </a:solidFill>
              </a:rPr>
              <a:t>diyerek denedim.</a:t>
            </a:r>
          </a:p>
          <a:p>
            <a:r>
              <a:rPr lang="tr-TR" sz="1600" dirty="0">
                <a:solidFill>
                  <a:srgbClr val="231F20"/>
                </a:solidFill>
              </a:rPr>
              <a:t>Ve sonra…</a:t>
            </a:r>
            <a:endParaRPr lang="tr-TR" sz="1600" b="1" dirty="0">
              <a:solidFill>
                <a:srgbClr val="231F20"/>
              </a:solidFill>
            </a:endParaRP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solidFill>
                  </a:rPr>
                  <a:t>18</a:t>
                </a:r>
              </a:p>
            </p:txBody>
          </p:sp>
        </p:grpSp>
        <p:pic>
          <p:nvPicPr>
            <p:cNvPr id="123" name="Resim 122"/>
            <p:cNvPicPr>
              <a:picLocks noChangeAspect="1"/>
            </p:cNvPicPr>
            <p:nvPr/>
          </p:nvPicPr>
          <p:blipFill>
            <a:blip r:embed="rId4"/>
            <a:stretch>
              <a:fillRect/>
            </a:stretch>
          </p:blipFill>
          <p:spPr>
            <a:xfrm>
              <a:off x="356650" y="5244614"/>
              <a:ext cx="2148750" cy="1035000"/>
            </a:xfrm>
            <a:prstGeom prst="rect">
              <a:avLst/>
            </a:prstGeom>
          </p:spPr>
        </p:pic>
      </p:grpSp>
    </p:spTree>
    <p:extLst>
      <p:ext uri="{BB962C8B-B14F-4D97-AF65-F5344CB8AC3E}">
        <p14:creationId xmlns:p14="http://schemas.microsoft.com/office/powerpoint/2010/main" val="1936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50"/>
                                        <p:tgtEl>
                                          <p:spTgt spid="1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5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fade">
                                      <p:cBhvr>
                                        <p:cTn id="18" dur="250"/>
                                        <p:tgtEl>
                                          <p:spTgt spid="102"/>
                                        </p:tgtEl>
                                      </p:cBhvr>
                                    </p:animEffect>
                                  </p:childTnLst>
                                </p:cTn>
                              </p:par>
                            </p:childTnLst>
                          </p:cTn>
                        </p:par>
                        <p:par>
                          <p:cTn id="19" fill="hold">
                            <p:stCondLst>
                              <p:cond delay="75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50" fill="hold"/>
                                        <p:tgtEl>
                                          <p:spTgt spid="9"/>
                                        </p:tgtEl>
                                        <p:attrNameLst>
                                          <p:attrName>ppt_x</p:attrName>
                                        </p:attrNameLst>
                                      </p:cBhvr>
                                      <p:tavLst>
                                        <p:tav tm="0">
                                          <p:val>
                                            <p:strVal val="0-#ppt_w/2"/>
                                          </p:val>
                                        </p:tav>
                                        <p:tav tm="100000">
                                          <p:val>
                                            <p:strVal val="#ppt_x"/>
                                          </p:val>
                                        </p:tav>
                                      </p:tavLst>
                                    </p:anim>
                                    <p:anim calcmode="lin" valueType="num">
                                      <p:cBhvr additive="base">
                                        <p:cTn id="23" dur="25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
                                        <p:tgtEl>
                                          <p:spTgt spid="14"/>
                                        </p:tgtEl>
                                      </p:cBhvr>
                                    </p:animEffect>
                                  </p:childTnLst>
                                </p:cTn>
                              </p:par>
                            </p:childTnLst>
                          </p:cTn>
                        </p:par>
                        <p:par>
                          <p:cTn id="28" fill="hold">
                            <p:stCondLst>
                              <p:cond delay="125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14" grpId="0"/>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ikdörtgen 23"/>
          <p:cNvSpPr/>
          <p:nvPr/>
        </p:nvSpPr>
        <p:spPr>
          <a:xfrm flipH="1">
            <a:off x="9888571" y="-3175"/>
            <a:ext cx="2303429" cy="6874776"/>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1484138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1484138 w 5919019"/>
              <a:gd name="connsiteY4" fmla="*/ 0 h 6858000"/>
              <a:gd name="connsiteX0" fmla="*/ 172811 w 4607692"/>
              <a:gd name="connsiteY0" fmla="*/ 0 h 6866388"/>
              <a:gd name="connsiteX1" fmla="*/ 2513421 w 4607692"/>
              <a:gd name="connsiteY1" fmla="*/ 0 h 6866388"/>
              <a:gd name="connsiteX2" fmla="*/ 4607692 w 4607692"/>
              <a:gd name="connsiteY2" fmla="*/ 6858000 h 6866388"/>
              <a:gd name="connsiteX3" fmla="*/ 0 w 4607692"/>
              <a:gd name="connsiteY3" fmla="*/ 6866388 h 6866388"/>
              <a:gd name="connsiteX4" fmla="*/ 172811 w 4607692"/>
              <a:gd name="connsiteY4" fmla="*/ 0 h 6866388"/>
              <a:gd name="connsiteX0" fmla="*/ 10166 w 4445047"/>
              <a:gd name="connsiteY0" fmla="*/ 0 h 6874777"/>
              <a:gd name="connsiteX1" fmla="*/ 2350776 w 4445047"/>
              <a:gd name="connsiteY1" fmla="*/ 0 h 6874777"/>
              <a:gd name="connsiteX2" fmla="*/ 4445047 w 4445047"/>
              <a:gd name="connsiteY2" fmla="*/ 6858000 h 6874777"/>
              <a:gd name="connsiteX3" fmla="*/ 0 w 4445047"/>
              <a:gd name="connsiteY3" fmla="*/ 6874777 h 6874777"/>
              <a:gd name="connsiteX4" fmla="*/ 10166 w 4445047"/>
              <a:gd name="connsiteY4" fmla="*/ 0 h 6874777"/>
              <a:gd name="connsiteX0" fmla="*/ 979 w 4435860"/>
              <a:gd name="connsiteY0" fmla="*/ 0 h 6883165"/>
              <a:gd name="connsiteX1" fmla="*/ 2341589 w 4435860"/>
              <a:gd name="connsiteY1" fmla="*/ 0 h 6883165"/>
              <a:gd name="connsiteX2" fmla="*/ 4435860 w 4435860"/>
              <a:gd name="connsiteY2" fmla="*/ 6858000 h 6883165"/>
              <a:gd name="connsiteX3" fmla="*/ 978 w 4435860"/>
              <a:gd name="connsiteY3" fmla="*/ 6883165 h 6883165"/>
              <a:gd name="connsiteX4" fmla="*/ 979 w 4435860"/>
              <a:gd name="connsiteY4" fmla="*/ 0 h 6883165"/>
              <a:gd name="connsiteX0" fmla="*/ 451 w 4435332"/>
              <a:gd name="connsiteY0" fmla="*/ 0 h 6883165"/>
              <a:gd name="connsiteX1" fmla="*/ 2341061 w 4435332"/>
              <a:gd name="connsiteY1" fmla="*/ 0 h 6883165"/>
              <a:gd name="connsiteX2" fmla="*/ 4435332 w 4435332"/>
              <a:gd name="connsiteY2" fmla="*/ 6858000 h 6883165"/>
              <a:gd name="connsiteX3" fmla="*/ 10615 w 4435332"/>
              <a:gd name="connsiteY3" fmla="*/ 6883165 h 6883165"/>
              <a:gd name="connsiteX4" fmla="*/ 451 w 4435332"/>
              <a:gd name="connsiteY4" fmla="*/ 0 h 6883165"/>
              <a:gd name="connsiteX0" fmla="*/ 451 w 4435332"/>
              <a:gd name="connsiteY0" fmla="*/ 0 h 6874776"/>
              <a:gd name="connsiteX1" fmla="*/ 2341061 w 4435332"/>
              <a:gd name="connsiteY1" fmla="*/ 0 h 6874776"/>
              <a:gd name="connsiteX2" fmla="*/ 4435332 w 4435332"/>
              <a:gd name="connsiteY2" fmla="*/ 6858000 h 6874776"/>
              <a:gd name="connsiteX3" fmla="*/ 10615 w 4435332"/>
              <a:gd name="connsiteY3" fmla="*/ 6874776 h 6874776"/>
              <a:gd name="connsiteX4" fmla="*/ 451 w 4435332"/>
              <a:gd name="connsiteY4" fmla="*/ 0 h 6874776"/>
              <a:gd name="connsiteX0" fmla="*/ 451 w 4435332"/>
              <a:gd name="connsiteY0" fmla="*/ 0 h 6874776"/>
              <a:gd name="connsiteX1" fmla="*/ 196504 w 4435332"/>
              <a:gd name="connsiteY1" fmla="*/ 9833 h 6874776"/>
              <a:gd name="connsiteX2" fmla="*/ 4435332 w 4435332"/>
              <a:gd name="connsiteY2" fmla="*/ 6858000 h 6874776"/>
              <a:gd name="connsiteX3" fmla="*/ 10615 w 4435332"/>
              <a:gd name="connsiteY3" fmla="*/ 6874776 h 6874776"/>
              <a:gd name="connsiteX4" fmla="*/ 451 w 4435332"/>
              <a:gd name="connsiteY4" fmla="*/ 0 h 6874776"/>
              <a:gd name="connsiteX0" fmla="*/ 451 w 2791172"/>
              <a:gd name="connsiteY0" fmla="*/ 0 h 6874776"/>
              <a:gd name="connsiteX1" fmla="*/ 196504 w 2791172"/>
              <a:gd name="connsiteY1" fmla="*/ 9833 h 6874776"/>
              <a:gd name="connsiteX2" fmla="*/ 2791172 w 2791172"/>
              <a:gd name="connsiteY2" fmla="*/ 6867833 h 6874776"/>
              <a:gd name="connsiteX3" fmla="*/ 10615 w 2791172"/>
              <a:gd name="connsiteY3" fmla="*/ 6874776 h 6874776"/>
              <a:gd name="connsiteX4" fmla="*/ 451 w 2791172"/>
              <a:gd name="connsiteY4" fmla="*/ 0 h 687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172" h="6874776">
                <a:moveTo>
                  <a:pt x="451" y="0"/>
                </a:moveTo>
                <a:lnTo>
                  <a:pt x="196504" y="9833"/>
                </a:lnTo>
                <a:lnTo>
                  <a:pt x="2791172" y="6867833"/>
                </a:lnTo>
                <a:lnTo>
                  <a:pt x="10615" y="6874776"/>
                </a:lnTo>
                <a:cubicBezTo>
                  <a:pt x="14004" y="4583184"/>
                  <a:pt x="-2938" y="2291592"/>
                  <a:pt x="45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7346178" cy="1015663"/>
          </a:xfrm>
          <a:prstGeom prst="rect">
            <a:avLst/>
          </a:prstGeom>
          <a:noFill/>
        </p:spPr>
        <p:txBody>
          <a:bodyPr wrap="none" rtlCol="0">
            <a:spAutoFit/>
          </a:bodyPr>
          <a:lstStyle/>
          <a:p>
            <a:r>
              <a:rPr lang="tr-TR" sz="6000" b="1" dirty="0"/>
              <a:t>Alkol ve araç kullanımı</a:t>
            </a: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solidFill>
                  </a:rPr>
                  <a:t>19</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grpSp>
        <p:nvGrpSpPr>
          <p:cNvPr id="10" name="Grup 9"/>
          <p:cNvGrpSpPr/>
          <p:nvPr/>
        </p:nvGrpSpPr>
        <p:grpSpPr>
          <a:xfrm>
            <a:off x="554927" y="1403313"/>
            <a:ext cx="7360041" cy="2031325"/>
            <a:chOff x="554927" y="1881525"/>
            <a:chExt cx="7360041" cy="2031325"/>
          </a:xfrm>
        </p:grpSpPr>
        <p:sp>
          <p:nvSpPr>
            <p:cNvPr id="16" name="Metin kutusu 15"/>
            <p:cNvSpPr txBox="1"/>
            <p:nvPr/>
          </p:nvSpPr>
          <p:spPr>
            <a:xfrm>
              <a:off x="746176" y="1881525"/>
              <a:ext cx="7168792" cy="2031325"/>
            </a:xfrm>
            <a:prstGeom prst="rect">
              <a:avLst/>
            </a:prstGeom>
            <a:noFill/>
          </p:spPr>
          <p:txBody>
            <a:bodyPr wrap="square" rtlCol="0">
              <a:spAutoFit/>
            </a:bodyPr>
            <a:lstStyle/>
            <a:p>
              <a:r>
                <a:rPr lang="tr-TR" dirty="0">
                  <a:solidFill>
                    <a:srgbClr val="575757"/>
                  </a:solidFill>
                </a:rPr>
                <a:t>Alkollü olarak araç kullanılması pek çok kazaya sebep olmaktadır.</a:t>
              </a:r>
            </a:p>
            <a:p>
              <a:r>
                <a:rPr lang="tr-TR" dirty="0">
                  <a:solidFill>
                    <a:srgbClr val="575757"/>
                  </a:solidFill>
                </a:rPr>
                <a:t>Çünkü alkol miktarı arttıkça kandaki  oksijen oranı azalır. Bunun</a:t>
              </a:r>
            </a:p>
            <a:p>
              <a:r>
                <a:rPr lang="tr-TR" dirty="0">
                  <a:solidFill>
                    <a:srgbClr val="575757"/>
                  </a:solidFill>
                </a:rPr>
                <a:t>sonucunda yeterince oksijen alamayan beyin,  fonksiyonlarını</a:t>
              </a:r>
            </a:p>
            <a:p>
              <a:r>
                <a:rPr lang="tr-TR" dirty="0">
                  <a:solidFill>
                    <a:srgbClr val="575757"/>
                  </a:solidFill>
                </a:rPr>
                <a:t>kaybetmeye başlar.</a:t>
              </a:r>
            </a:p>
            <a:p>
              <a:endParaRPr lang="tr-TR" dirty="0">
                <a:solidFill>
                  <a:srgbClr val="575757"/>
                </a:solidFill>
              </a:endParaRPr>
            </a:p>
            <a:p>
              <a:r>
                <a:rPr lang="tr-TR" dirty="0">
                  <a:solidFill>
                    <a:srgbClr val="575757"/>
                  </a:solidFill>
                </a:rPr>
                <a:t>Bu da sürücü üzerinde çeşitli fiziksel ve psikolojik</a:t>
              </a:r>
            </a:p>
            <a:p>
              <a:r>
                <a:rPr lang="tr-TR" dirty="0">
                  <a:solidFill>
                    <a:srgbClr val="575757"/>
                  </a:solidFill>
                </a:rPr>
                <a:t>bozukluklara yol açar.</a:t>
              </a:r>
            </a:p>
          </p:txBody>
        </p:sp>
        <p:pic>
          <p:nvPicPr>
            <p:cNvPr id="2" name="Resim 1"/>
            <p:cNvPicPr>
              <a:picLocks noChangeAspect="1"/>
            </p:cNvPicPr>
            <p:nvPr/>
          </p:nvPicPr>
          <p:blipFill>
            <a:blip r:embed="rId4"/>
            <a:stretch>
              <a:fillRect/>
            </a:stretch>
          </p:blipFill>
          <p:spPr>
            <a:xfrm>
              <a:off x="554927" y="1991580"/>
              <a:ext cx="191250" cy="180000"/>
            </a:xfrm>
            <a:prstGeom prst="rect">
              <a:avLst/>
            </a:prstGeom>
          </p:spPr>
        </p:pic>
      </p:grpSp>
      <p:sp>
        <p:nvSpPr>
          <p:cNvPr id="37" name="Freeform 5"/>
          <p:cNvSpPr>
            <a:spLocks/>
          </p:cNvSpPr>
          <p:nvPr/>
        </p:nvSpPr>
        <p:spPr bwMode="auto">
          <a:xfrm>
            <a:off x="7026275" y="1722775"/>
            <a:ext cx="5175250" cy="3513138"/>
          </a:xfrm>
          <a:custGeom>
            <a:avLst/>
            <a:gdLst>
              <a:gd name="T0" fmla="*/ 705 w 3260"/>
              <a:gd name="T1" fmla="*/ 0 h 2213"/>
              <a:gd name="T2" fmla="*/ 3260 w 3260"/>
              <a:gd name="T3" fmla="*/ 0 h 2213"/>
              <a:gd name="T4" fmla="*/ 3260 w 3260"/>
              <a:gd name="T5" fmla="*/ 2213 h 2213"/>
              <a:gd name="T6" fmla="*/ 0 w 3260"/>
              <a:gd name="T7" fmla="*/ 2213 h 2213"/>
              <a:gd name="T8" fmla="*/ 705 w 3260"/>
              <a:gd name="T9" fmla="*/ 0 h 2213"/>
            </a:gdLst>
            <a:ahLst/>
            <a:cxnLst>
              <a:cxn ang="0">
                <a:pos x="T0" y="T1"/>
              </a:cxn>
              <a:cxn ang="0">
                <a:pos x="T2" y="T3"/>
              </a:cxn>
              <a:cxn ang="0">
                <a:pos x="T4" y="T5"/>
              </a:cxn>
              <a:cxn ang="0">
                <a:pos x="T6" y="T7"/>
              </a:cxn>
              <a:cxn ang="0">
                <a:pos x="T8" y="T9"/>
              </a:cxn>
            </a:cxnLst>
            <a:rect l="0" t="0" r="r" b="b"/>
            <a:pathLst>
              <a:path w="3260" h="2213">
                <a:moveTo>
                  <a:pt x="705" y="0"/>
                </a:moveTo>
                <a:lnTo>
                  <a:pt x="3260" y="0"/>
                </a:lnTo>
                <a:lnTo>
                  <a:pt x="3260" y="2213"/>
                </a:lnTo>
                <a:lnTo>
                  <a:pt x="0" y="2213"/>
                </a:lnTo>
                <a:lnTo>
                  <a:pt x="705" y="0"/>
                </a:lnTo>
                <a:close/>
              </a:path>
            </a:pathLst>
          </a:custGeom>
          <a:blipFill dpi="0" rotWithShape="1">
            <a:blip r:embed="rId5" cstate="screen">
              <a:extLst>
                <a:ext uri="{28A0092B-C50C-407E-A947-70E740481C1C}">
                  <a14:useLocalDpi xmlns:a14="http://schemas.microsoft.com/office/drawing/2010/main"/>
                </a:ext>
              </a:extLst>
            </a:blip>
            <a:srcRect/>
            <a:stretch>
              <a:fillRect l="6000"/>
            </a:stretch>
          </a:blipFill>
          <a:ln>
            <a:solidFill>
              <a:schemeClr val="bg1">
                <a:lumMod val="85000"/>
              </a:schemeClr>
            </a:solidFill>
          </a:ln>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40910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250" fill="hold"/>
                                        <p:tgtEl>
                                          <p:spTgt spid="36"/>
                                        </p:tgtEl>
                                        <p:attrNameLst>
                                          <p:attrName>ppt_x</p:attrName>
                                        </p:attrNameLst>
                                      </p:cBhvr>
                                      <p:tavLst>
                                        <p:tav tm="0">
                                          <p:val>
                                            <p:strVal val="1+#ppt_w/2"/>
                                          </p:val>
                                        </p:tav>
                                        <p:tav tm="100000">
                                          <p:val>
                                            <p:strVal val="#ppt_x"/>
                                          </p:val>
                                        </p:tav>
                                      </p:tavLst>
                                    </p:anim>
                                    <p:anim calcmode="lin" valueType="num">
                                      <p:cBhvr additive="base">
                                        <p:cTn id="19" dur="250" fill="hold"/>
                                        <p:tgtEl>
                                          <p:spTgt spid="3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50" fill="hold"/>
                                        <p:tgtEl>
                                          <p:spTgt spid="9"/>
                                        </p:tgtEl>
                                        <p:attrNameLst>
                                          <p:attrName>ppt_x</p:attrName>
                                        </p:attrNameLst>
                                      </p:cBhvr>
                                      <p:tavLst>
                                        <p:tav tm="0">
                                          <p:val>
                                            <p:strVal val="0-#ppt_w/2"/>
                                          </p:val>
                                        </p:tav>
                                        <p:tav tm="100000">
                                          <p:val>
                                            <p:strVal val="#ppt_x"/>
                                          </p:val>
                                        </p:tav>
                                      </p:tavLst>
                                    </p:anim>
                                    <p:anim calcmode="lin" valueType="num">
                                      <p:cBhvr additive="base">
                                        <p:cTn id="24" dur="25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par>
                          <p:cTn id="29" fill="hold">
                            <p:stCondLst>
                              <p:cond delay="1250"/>
                            </p:stCondLst>
                            <p:childTnLst>
                              <p:par>
                                <p:cTn id="30" presetID="2" presetClass="entr" presetSubtype="2"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1+#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9" grpId="0" animBg="1"/>
      <p:bldP spid="13" grpId="0" animBg="1"/>
      <p:bldP spid="14" grpId="0"/>
      <p:bldP spid="15"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3" cstate="screen">
            <a:extLst>
              <a:ext uri="{28A0092B-C50C-407E-A947-70E740481C1C}">
                <a14:useLocalDpi xmlns:a14="http://schemas.microsoft.com/office/drawing/2010/main"/>
              </a:ext>
            </a:extLst>
          </a:blip>
          <a:srcRect t="9445" r="4451"/>
          <a:stretch/>
        </p:blipFill>
        <p:spPr>
          <a:xfrm>
            <a:off x="6477069" y="-9833"/>
            <a:ext cx="5705099" cy="6889161"/>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253735"/>
            <a:ext cx="4506362" cy="1015663"/>
          </a:xfrm>
          <a:prstGeom prst="rect">
            <a:avLst/>
          </a:prstGeom>
          <a:noFill/>
        </p:spPr>
        <p:txBody>
          <a:bodyPr wrap="none" rtlCol="0">
            <a:spAutoFit/>
          </a:bodyPr>
          <a:lstStyle/>
          <a:p>
            <a:r>
              <a:rPr lang="tr-TR" sz="6000" b="1" dirty="0"/>
              <a:t>Sunum içeriği</a:t>
            </a: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713303" y="1109348"/>
            <a:ext cx="5427961" cy="4093428"/>
          </a:xfrm>
          <a:prstGeom prst="rect">
            <a:avLst/>
          </a:prstGeom>
          <a:noFill/>
        </p:spPr>
        <p:txBody>
          <a:bodyPr wrap="none" rtlCol="0">
            <a:spAutoFit/>
          </a:bodyPr>
          <a:lstStyle/>
          <a:p>
            <a:r>
              <a:rPr lang="tr-TR" sz="2000" dirty="0">
                <a:solidFill>
                  <a:srgbClr val="575757"/>
                </a:solidFill>
              </a:rPr>
              <a:t>Bağımlılık nedir?</a:t>
            </a:r>
          </a:p>
          <a:p>
            <a:r>
              <a:rPr lang="tr-TR" sz="2000" dirty="0">
                <a:solidFill>
                  <a:srgbClr val="575757"/>
                </a:solidFill>
              </a:rPr>
              <a:t>Alkol nedir?</a:t>
            </a:r>
          </a:p>
          <a:p>
            <a:r>
              <a:rPr lang="tr-TR" sz="2000" dirty="0">
                <a:solidFill>
                  <a:srgbClr val="575757"/>
                </a:solidFill>
              </a:rPr>
              <a:t>Alkol bağımlılığı nasıl oluşur?</a:t>
            </a:r>
          </a:p>
          <a:p>
            <a:r>
              <a:rPr lang="tr-TR" sz="2000" dirty="0">
                <a:solidFill>
                  <a:srgbClr val="575757"/>
                </a:solidFill>
              </a:rPr>
              <a:t>Alkol vücutta nasıl bir yol izler?</a:t>
            </a:r>
          </a:p>
          <a:p>
            <a:r>
              <a:rPr lang="tr-TR" sz="2000" dirty="0">
                <a:solidFill>
                  <a:srgbClr val="575757"/>
                </a:solidFill>
              </a:rPr>
              <a:t>Kısa dönemdeki etkileri</a:t>
            </a:r>
          </a:p>
          <a:p>
            <a:r>
              <a:rPr lang="tr-TR" sz="2000" dirty="0">
                <a:solidFill>
                  <a:srgbClr val="575757"/>
                </a:solidFill>
              </a:rPr>
              <a:t>Uzun dönemdeki etkileri</a:t>
            </a:r>
          </a:p>
          <a:p>
            <a:r>
              <a:rPr lang="tr-TR" sz="2000" dirty="0">
                <a:solidFill>
                  <a:srgbClr val="575757"/>
                </a:solidFill>
              </a:rPr>
              <a:t>Alkole nasıl başlanıyor? </a:t>
            </a:r>
          </a:p>
          <a:p>
            <a:r>
              <a:rPr lang="tr-TR" sz="2000" dirty="0">
                <a:solidFill>
                  <a:srgbClr val="575757"/>
                </a:solidFill>
              </a:rPr>
              <a:t>Yetişkin ve genç bireyin kullanım farkları</a:t>
            </a:r>
          </a:p>
          <a:p>
            <a:r>
              <a:rPr lang="tr-TR" sz="2000" dirty="0">
                <a:solidFill>
                  <a:srgbClr val="575757"/>
                </a:solidFill>
              </a:rPr>
              <a:t>Alkol ve araç kullanım ilişkisi</a:t>
            </a:r>
          </a:p>
          <a:p>
            <a:r>
              <a:rPr lang="tr-TR" sz="2000" dirty="0">
                <a:solidFill>
                  <a:srgbClr val="575757"/>
                </a:solidFill>
              </a:rPr>
              <a:t>Yanlış bilinenler</a:t>
            </a:r>
          </a:p>
          <a:p>
            <a:r>
              <a:rPr lang="tr-TR" sz="2000" dirty="0">
                <a:solidFill>
                  <a:srgbClr val="575757"/>
                </a:solidFill>
              </a:rPr>
              <a:t>Davet yalanlarından korunmak</a:t>
            </a:r>
          </a:p>
          <a:p>
            <a:r>
              <a:rPr lang="tr-TR" sz="2000" dirty="0">
                <a:solidFill>
                  <a:srgbClr val="575757"/>
                </a:solidFill>
              </a:rPr>
              <a:t>Alkolden korunmak için dikkat edilmesi gerekenler</a:t>
            </a:r>
          </a:p>
          <a:p>
            <a:r>
              <a:rPr lang="tr-TR" sz="2000" dirty="0">
                <a:solidFill>
                  <a:srgbClr val="575757"/>
                </a:solidFill>
              </a:rPr>
              <a:t>Doğru - </a:t>
            </a:r>
            <a:r>
              <a:rPr lang="tr-TR" sz="2000">
                <a:solidFill>
                  <a:srgbClr val="575757"/>
                </a:solidFill>
              </a:rPr>
              <a:t>Yanlış etkinliği</a:t>
            </a:r>
            <a:endParaRPr lang="tr-TR" sz="2000" dirty="0">
              <a:solidFill>
                <a:srgbClr val="575757"/>
              </a:solidFill>
            </a:endParaRP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rgbClr val="DADADA"/>
                    </a:solidFill>
                  </a:rPr>
                  <a:t>02</a:t>
                </a:r>
              </a:p>
            </p:txBody>
          </p:sp>
        </p:grpSp>
        <p:pic>
          <p:nvPicPr>
            <p:cNvPr id="123" name="Resim 122"/>
            <p:cNvPicPr>
              <a:picLocks noChangeAspect="1"/>
            </p:cNvPicPr>
            <p:nvPr/>
          </p:nvPicPr>
          <p:blipFill>
            <a:blip r:embed="rId4"/>
            <a:stretch>
              <a:fillRect/>
            </a:stretch>
          </p:blipFill>
          <p:spPr>
            <a:xfrm>
              <a:off x="356650" y="5244614"/>
              <a:ext cx="2148750" cy="1035000"/>
            </a:xfrm>
            <a:prstGeom prst="rect">
              <a:avLst/>
            </a:prstGeom>
          </p:spPr>
        </p:pic>
      </p:grpSp>
      <p:grpSp>
        <p:nvGrpSpPr>
          <p:cNvPr id="3" name="Grup 2"/>
          <p:cNvGrpSpPr/>
          <p:nvPr/>
        </p:nvGrpSpPr>
        <p:grpSpPr>
          <a:xfrm>
            <a:off x="535270" y="1175693"/>
            <a:ext cx="152389" cy="3952595"/>
            <a:chOff x="535270" y="1175693"/>
            <a:chExt cx="152389" cy="3952595"/>
          </a:xfrm>
        </p:grpSpPr>
        <p:sp>
          <p:nvSpPr>
            <p:cNvPr id="2142" name="Line 116"/>
            <p:cNvSpPr>
              <a:spLocks noChangeShapeType="1"/>
            </p:cNvSpPr>
            <p:nvPr/>
          </p:nvSpPr>
          <p:spPr bwMode="auto">
            <a:xfrm flipH="1">
              <a:off x="603057" y="1175693"/>
              <a:ext cx="950" cy="3952595"/>
            </a:xfrm>
            <a:prstGeom prst="line">
              <a:avLst/>
            </a:prstGeom>
            <a:noFill/>
            <a:ln w="28575" cap="flat">
              <a:solidFill>
                <a:srgbClr val="EDEDE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Oval 120"/>
            <p:cNvSpPr>
              <a:spLocks noChangeArrowheads="1"/>
            </p:cNvSpPr>
            <p:nvPr/>
          </p:nvSpPr>
          <p:spPr bwMode="auto">
            <a:xfrm>
              <a:off x="535270" y="1245811"/>
              <a:ext cx="144000" cy="144000"/>
            </a:xfrm>
            <a:prstGeom prst="ellipse">
              <a:avLst/>
            </a:prstGeom>
            <a:solidFill>
              <a:srgbClr val="FFFFFF"/>
            </a:solidFill>
            <a:ln w="63500" cap="flat">
              <a:solidFill>
                <a:srgbClr val="EDEDED"/>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2" name="Oval 120"/>
            <p:cNvSpPr>
              <a:spLocks noChangeArrowheads="1"/>
            </p:cNvSpPr>
            <p:nvPr/>
          </p:nvSpPr>
          <p:spPr bwMode="auto">
            <a:xfrm>
              <a:off x="535270" y="1544239"/>
              <a:ext cx="144000" cy="144000"/>
            </a:xfrm>
            <a:prstGeom prst="ellipse">
              <a:avLst/>
            </a:prstGeom>
            <a:solidFill>
              <a:srgbClr val="FFFFFF"/>
            </a:solidFill>
            <a:ln w="63500" cap="flat">
              <a:solidFill>
                <a:srgbClr val="EDEDED"/>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3" name="Oval 120"/>
            <p:cNvSpPr>
              <a:spLocks noChangeArrowheads="1"/>
            </p:cNvSpPr>
            <p:nvPr/>
          </p:nvSpPr>
          <p:spPr bwMode="auto">
            <a:xfrm>
              <a:off x="535270" y="1842746"/>
              <a:ext cx="144000" cy="144000"/>
            </a:xfrm>
            <a:prstGeom prst="ellipse">
              <a:avLst/>
            </a:prstGeom>
            <a:solidFill>
              <a:srgbClr val="FFFFFF"/>
            </a:solidFill>
            <a:ln w="63500" cap="flat">
              <a:solidFill>
                <a:srgbClr val="EDEDED"/>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4" name="Oval 120"/>
            <p:cNvSpPr>
              <a:spLocks noChangeArrowheads="1"/>
            </p:cNvSpPr>
            <p:nvPr/>
          </p:nvSpPr>
          <p:spPr bwMode="auto">
            <a:xfrm>
              <a:off x="535270" y="2166341"/>
              <a:ext cx="144000" cy="144000"/>
            </a:xfrm>
            <a:prstGeom prst="ellipse">
              <a:avLst/>
            </a:prstGeom>
            <a:solidFill>
              <a:srgbClr val="FFFFFF"/>
            </a:solidFill>
            <a:ln w="63500" cap="flat">
              <a:solidFill>
                <a:srgbClr val="EDEDED"/>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5" name="Oval 120"/>
            <p:cNvSpPr>
              <a:spLocks noChangeArrowheads="1"/>
            </p:cNvSpPr>
            <p:nvPr/>
          </p:nvSpPr>
          <p:spPr bwMode="auto">
            <a:xfrm>
              <a:off x="535270" y="2459068"/>
              <a:ext cx="144000" cy="144000"/>
            </a:xfrm>
            <a:prstGeom prst="ellipse">
              <a:avLst/>
            </a:prstGeom>
            <a:solidFill>
              <a:srgbClr val="FFFFFF"/>
            </a:solidFill>
            <a:ln w="63500" cap="flat">
              <a:solidFill>
                <a:srgbClr val="EDEDED"/>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6" name="Oval 120"/>
            <p:cNvSpPr>
              <a:spLocks noChangeArrowheads="1"/>
            </p:cNvSpPr>
            <p:nvPr/>
          </p:nvSpPr>
          <p:spPr bwMode="auto">
            <a:xfrm>
              <a:off x="543659" y="2757496"/>
              <a:ext cx="144000" cy="144000"/>
            </a:xfrm>
            <a:prstGeom prst="ellipse">
              <a:avLst/>
            </a:prstGeom>
            <a:solidFill>
              <a:srgbClr val="FFFFFF"/>
            </a:solidFill>
            <a:ln w="63500" cap="flat">
              <a:solidFill>
                <a:srgbClr val="EDEDED"/>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7" name="Oval 120"/>
            <p:cNvSpPr>
              <a:spLocks noChangeArrowheads="1"/>
            </p:cNvSpPr>
            <p:nvPr/>
          </p:nvSpPr>
          <p:spPr bwMode="auto">
            <a:xfrm>
              <a:off x="535270" y="3064392"/>
              <a:ext cx="144000" cy="144000"/>
            </a:xfrm>
            <a:prstGeom prst="ellipse">
              <a:avLst/>
            </a:prstGeom>
            <a:solidFill>
              <a:srgbClr val="FFFFFF"/>
            </a:solidFill>
            <a:ln w="63500" cap="flat">
              <a:solidFill>
                <a:srgbClr val="EDEDED"/>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8" name="Oval 120"/>
            <p:cNvSpPr>
              <a:spLocks noChangeArrowheads="1"/>
            </p:cNvSpPr>
            <p:nvPr/>
          </p:nvSpPr>
          <p:spPr bwMode="auto">
            <a:xfrm>
              <a:off x="535270" y="3379598"/>
              <a:ext cx="144000" cy="144000"/>
            </a:xfrm>
            <a:prstGeom prst="ellipse">
              <a:avLst/>
            </a:prstGeom>
            <a:solidFill>
              <a:srgbClr val="FFFFFF"/>
            </a:solidFill>
            <a:ln w="63500" cap="flat">
              <a:solidFill>
                <a:srgbClr val="EDEDED"/>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9" name="Oval 120"/>
            <p:cNvSpPr>
              <a:spLocks noChangeArrowheads="1"/>
            </p:cNvSpPr>
            <p:nvPr/>
          </p:nvSpPr>
          <p:spPr bwMode="auto">
            <a:xfrm>
              <a:off x="535270" y="3673696"/>
              <a:ext cx="144000" cy="144000"/>
            </a:xfrm>
            <a:prstGeom prst="ellipse">
              <a:avLst/>
            </a:prstGeom>
            <a:solidFill>
              <a:srgbClr val="FFFFFF"/>
            </a:solidFill>
            <a:ln w="63500" cap="flat">
              <a:solidFill>
                <a:srgbClr val="EDEDED"/>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40" name="Oval 120"/>
            <p:cNvSpPr>
              <a:spLocks noChangeArrowheads="1"/>
            </p:cNvSpPr>
            <p:nvPr/>
          </p:nvSpPr>
          <p:spPr bwMode="auto">
            <a:xfrm>
              <a:off x="543659" y="3988902"/>
              <a:ext cx="144000" cy="144000"/>
            </a:xfrm>
            <a:prstGeom prst="ellipse">
              <a:avLst/>
            </a:prstGeom>
            <a:solidFill>
              <a:srgbClr val="FFFFFF"/>
            </a:solidFill>
            <a:ln w="63500" cap="flat">
              <a:solidFill>
                <a:srgbClr val="EDEDED"/>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41" name="Oval 120"/>
            <p:cNvSpPr>
              <a:spLocks noChangeArrowheads="1"/>
            </p:cNvSpPr>
            <p:nvPr/>
          </p:nvSpPr>
          <p:spPr bwMode="auto">
            <a:xfrm>
              <a:off x="543659" y="4287409"/>
              <a:ext cx="144000" cy="144000"/>
            </a:xfrm>
            <a:prstGeom prst="ellipse">
              <a:avLst/>
            </a:prstGeom>
            <a:solidFill>
              <a:srgbClr val="FFFFFF"/>
            </a:solidFill>
            <a:ln w="63500" cap="flat">
              <a:solidFill>
                <a:srgbClr val="EDEDED"/>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42" name="Oval 120"/>
            <p:cNvSpPr>
              <a:spLocks noChangeArrowheads="1"/>
            </p:cNvSpPr>
            <p:nvPr/>
          </p:nvSpPr>
          <p:spPr bwMode="auto">
            <a:xfrm>
              <a:off x="543659" y="4585837"/>
              <a:ext cx="144000" cy="144000"/>
            </a:xfrm>
            <a:prstGeom prst="ellipse">
              <a:avLst/>
            </a:prstGeom>
            <a:solidFill>
              <a:srgbClr val="FFFFFF"/>
            </a:solidFill>
            <a:ln w="63500" cap="flat">
              <a:solidFill>
                <a:srgbClr val="EDEDED"/>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6" name="Oval 120"/>
            <p:cNvSpPr>
              <a:spLocks noChangeArrowheads="1"/>
            </p:cNvSpPr>
            <p:nvPr/>
          </p:nvSpPr>
          <p:spPr bwMode="auto">
            <a:xfrm>
              <a:off x="535270" y="4888179"/>
              <a:ext cx="144000" cy="144000"/>
            </a:xfrm>
            <a:prstGeom prst="ellipse">
              <a:avLst/>
            </a:prstGeom>
            <a:solidFill>
              <a:srgbClr val="FFFFFF"/>
            </a:solidFill>
            <a:ln w="63500" cap="flat">
              <a:solidFill>
                <a:srgbClr val="EDEDED"/>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376434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50"/>
                                        <p:tgtEl>
                                          <p:spTgt spid="14"/>
                                        </p:tgtEl>
                                      </p:cBhvr>
                                    </p:animEffect>
                                  </p:childTnLst>
                                </p:cTn>
                              </p:par>
                            </p:childTnLst>
                          </p:cTn>
                        </p:par>
                        <p:par>
                          <p:cTn id="19" fill="hold">
                            <p:stCondLst>
                              <p:cond delay="750"/>
                            </p:stCondLst>
                            <p:childTnLst>
                              <p:par>
                                <p:cTn id="20" presetID="22" presetClass="entr" presetSubtype="1"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250"/>
                                        <p:tgtEl>
                                          <p:spTgt spid="16"/>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anim calcmode="lin" valueType="num">
                                      <p:cBhvr>
                                        <p:cTn id="27" dur="500" fill="hold"/>
                                        <p:tgtEl>
                                          <p:spTgt spid="3"/>
                                        </p:tgtEl>
                                        <p:attrNameLst>
                                          <p:attrName>ppt_x</p:attrName>
                                        </p:attrNameLst>
                                      </p:cBhvr>
                                      <p:tavLst>
                                        <p:tav tm="0">
                                          <p:val>
                                            <p:strVal val="#ppt_x"/>
                                          </p:val>
                                        </p:tav>
                                        <p:tav tm="100000">
                                          <p:val>
                                            <p:strVal val="#ppt_x"/>
                                          </p:val>
                                        </p:tav>
                                      </p:tavLst>
                                    </p:anim>
                                    <p:anim calcmode="lin" valueType="num">
                                      <p:cBhvr>
                                        <p:cTn id="28" dur="5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ikdörtgen 23"/>
          <p:cNvSpPr/>
          <p:nvPr/>
        </p:nvSpPr>
        <p:spPr>
          <a:xfrm flipH="1">
            <a:off x="9888571" y="-3175"/>
            <a:ext cx="2303429" cy="6874776"/>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1484138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1484138 w 5919019"/>
              <a:gd name="connsiteY4" fmla="*/ 0 h 6858000"/>
              <a:gd name="connsiteX0" fmla="*/ 172811 w 4607692"/>
              <a:gd name="connsiteY0" fmla="*/ 0 h 6866388"/>
              <a:gd name="connsiteX1" fmla="*/ 2513421 w 4607692"/>
              <a:gd name="connsiteY1" fmla="*/ 0 h 6866388"/>
              <a:gd name="connsiteX2" fmla="*/ 4607692 w 4607692"/>
              <a:gd name="connsiteY2" fmla="*/ 6858000 h 6866388"/>
              <a:gd name="connsiteX3" fmla="*/ 0 w 4607692"/>
              <a:gd name="connsiteY3" fmla="*/ 6866388 h 6866388"/>
              <a:gd name="connsiteX4" fmla="*/ 172811 w 4607692"/>
              <a:gd name="connsiteY4" fmla="*/ 0 h 6866388"/>
              <a:gd name="connsiteX0" fmla="*/ 10166 w 4445047"/>
              <a:gd name="connsiteY0" fmla="*/ 0 h 6874777"/>
              <a:gd name="connsiteX1" fmla="*/ 2350776 w 4445047"/>
              <a:gd name="connsiteY1" fmla="*/ 0 h 6874777"/>
              <a:gd name="connsiteX2" fmla="*/ 4445047 w 4445047"/>
              <a:gd name="connsiteY2" fmla="*/ 6858000 h 6874777"/>
              <a:gd name="connsiteX3" fmla="*/ 0 w 4445047"/>
              <a:gd name="connsiteY3" fmla="*/ 6874777 h 6874777"/>
              <a:gd name="connsiteX4" fmla="*/ 10166 w 4445047"/>
              <a:gd name="connsiteY4" fmla="*/ 0 h 6874777"/>
              <a:gd name="connsiteX0" fmla="*/ 979 w 4435860"/>
              <a:gd name="connsiteY0" fmla="*/ 0 h 6883165"/>
              <a:gd name="connsiteX1" fmla="*/ 2341589 w 4435860"/>
              <a:gd name="connsiteY1" fmla="*/ 0 h 6883165"/>
              <a:gd name="connsiteX2" fmla="*/ 4435860 w 4435860"/>
              <a:gd name="connsiteY2" fmla="*/ 6858000 h 6883165"/>
              <a:gd name="connsiteX3" fmla="*/ 978 w 4435860"/>
              <a:gd name="connsiteY3" fmla="*/ 6883165 h 6883165"/>
              <a:gd name="connsiteX4" fmla="*/ 979 w 4435860"/>
              <a:gd name="connsiteY4" fmla="*/ 0 h 6883165"/>
              <a:gd name="connsiteX0" fmla="*/ 451 w 4435332"/>
              <a:gd name="connsiteY0" fmla="*/ 0 h 6883165"/>
              <a:gd name="connsiteX1" fmla="*/ 2341061 w 4435332"/>
              <a:gd name="connsiteY1" fmla="*/ 0 h 6883165"/>
              <a:gd name="connsiteX2" fmla="*/ 4435332 w 4435332"/>
              <a:gd name="connsiteY2" fmla="*/ 6858000 h 6883165"/>
              <a:gd name="connsiteX3" fmla="*/ 10615 w 4435332"/>
              <a:gd name="connsiteY3" fmla="*/ 6883165 h 6883165"/>
              <a:gd name="connsiteX4" fmla="*/ 451 w 4435332"/>
              <a:gd name="connsiteY4" fmla="*/ 0 h 6883165"/>
              <a:gd name="connsiteX0" fmla="*/ 451 w 4435332"/>
              <a:gd name="connsiteY0" fmla="*/ 0 h 6874776"/>
              <a:gd name="connsiteX1" fmla="*/ 2341061 w 4435332"/>
              <a:gd name="connsiteY1" fmla="*/ 0 h 6874776"/>
              <a:gd name="connsiteX2" fmla="*/ 4435332 w 4435332"/>
              <a:gd name="connsiteY2" fmla="*/ 6858000 h 6874776"/>
              <a:gd name="connsiteX3" fmla="*/ 10615 w 4435332"/>
              <a:gd name="connsiteY3" fmla="*/ 6874776 h 6874776"/>
              <a:gd name="connsiteX4" fmla="*/ 451 w 4435332"/>
              <a:gd name="connsiteY4" fmla="*/ 0 h 6874776"/>
              <a:gd name="connsiteX0" fmla="*/ 451 w 4435332"/>
              <a:gd name="connsiteY0" fmla="*/ 0 h 6874776"/>
              <a:gd name="connsiteX1" fmla="*/ 196504 w 4435332"/>
              <a:gd name="connsiteY1" fmla="*/ 9833 h 6874776"/>
              <a:gd name="connsiteX2" fmla="*/ 4435332 w 4435332"/>
              <a:gd name="connsiteY2" fmla="*/ 6858000 h 6874776"/>
              <a:gd name="connsiteX3" fmla="*/ 10615 w 4435332"/>
              <a:gd name="connsiteY3" fmla="*/ 6874776 h 6874776"/>
              <a:gd name="connsiteX4" fmla="*/ 451 w 4435332"/>
              <a:gd name="connsiteY4" fmla="*/ 0 h 6874776"/>
              <a:gd name="connsiteX0" fmla="*/ 451 w 2791172"/>
              <a:gd name="connsiteY0" fmla="*/ 0 h 6874776"/>
              <a:gd name="connsiteX1" fmla="*/ 196504 w 2791172"/>
              <a:gd name="connsiteY1" fmla="*/ 9833 h 6874776"/>
              <a:gd name="connsiteX2" fmla="*/ 2791172 w 2791172"/>
              <a:gd name="connsiteY2" fmla="*/ 6867833 h 6874776"/>
              <a:gd name="connsiteX3" fmla="*/ 10615 w 2791172"/>
              <a:gd name="connsiteY3" fmla="*/ 6874776 h 6874776"/>
              <a:gd name="connsiteX4" fmla="*/ 451 w 2791172"/>
              <a:gd name="connsiteY4" fmla="*/ 0 h 687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172" h="6874776">
                <a:moveTo>
                  <a:pt x="451" y="0"/>
                </a:moveTo>
                <a:lnTo>
                  <a:pt x="196504" y="9833"/>
                </a:lnTo>
                <a:lnTo>
                  <a:pt x="2791172" y="6867833"/>
                </a:lnTo>
                <a:lnTo>
                  <a:pt x="10615" y="6874776"/>
                </a:lnTo>
                <a:cubicBezTo>
                  <a:pt x="14004" y="4583184"/>
                  <a:pt x="-2938" y="2291592"/>
                  <a:pt x="45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7346178" cy="1015663"/>
          </a:xfrm>
          <a:prstGeom prst="rect">
            <a:avLst/>
          </a:prstGeom>
          <a:noFill/>
        </p:spPr>
        <p:txBody>
          <a:bodyPr wrap="none" rtlCol="0">
            <a:spAutoFit/>
          </a:bodyPr>
          <a:lstStyle/>
          <a:p>
            <a:r>
              <a:rPr lang="tr-TR" sz="6000" b="1" dirty="0"/>
              <a:t>Alkol ve araç kullanımı</a:t>
            </a: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solidFill>
                  </a:rPr>
                  <a:t>20</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
        <p:nvSpPr>
          <p:cNvPr id="37" name="Freeform 5"/>
          <p:cNvSpPr>
            <a:spLocks/>
          </p:cNvSpPr>
          <p:nvPr/>
        </p:nvSpPr>
        <p:spPr bwMode="auto">
          <a:xfrm>
            <a:off x="7026275" y="1722775"/>
            <a:ext cx="5175250" cy="3513138"/>
          </a:xfrm>
          <a:custGeom>
            <a:avLst/>
            <a:gdLst>
              <a:gd name="T0" fmla="*/ 705 w 3260"/>
              <a:gd name="T1" fmla="*/ 0 h 2213"/>
              <a:gd name="T2" fmla="*/ 3260 w 3260"/>
              <a:gd name="T3" fmla="*/ 0 h 2213"/>
              <a:gd name="T4" fmla="*/ 3260 w 3260"/>
              <a:gd name="T5" fmla="*/ 2213 h 2213"/>
              <a:gd name="T6" fmla="*/ 0 w 3260"/>
              <a:gd name="T7" fmla="*/ 2213 h 2213"/>
              <a:gd name="T8" fmla="*/ 705 w 3260"/>
              <a:gd name="T9" fmla="*/ 0 h 2213"/>
            </a:gdLst>
            <a:ahLst/>
            <a:cxnLst>
              <a:cxn ang="0">
                <a:pos x="T0" y="T1"/>
              </a:cxn>
              <a:cxn ang="0">
                <a:pos x="T2" y="T3"/>
              </a:cxn>
              <a:cxn ang="0">
                <a:pos x="T4" y="T5"/>
              </a:cxn>
              <a:cxn ang="0">
                <a:pos x="T6" y="T7"/>
              </a:cxn>
              <a:cxn ang="0">
                <a:pos x="T8" y="T9"/>
              </a:cxn>
            </a:cxnLst>
            <a:rect l="0" t="0" r="r" b="b"/>
            <a:pathLst>
              <a:path w="3260" h="2213">
                <a:moveTo>
                  <a:pt x="705" y="0"/>
                </a:moveTo>
                <a:lnTo>
                  <a:pt x="3260" y="0"/>
                </a:lnTo>
                <a:lnTo>
                  <a:pt x="3260" y="2213"/>
                </a:lnTo>
                <a:lnTo>
                  <a:pt x="0" y="2213"/>
                </a:lnTo>
                <a:lnTo>
                  <a:pt x="705" y="0"/>
                </a:lnTo>
                <a:close/>
              </a:path>
            </a:pathLst>
          </a:custGeom>
          <a:blipFill dpi="0" rotWithShape="1">
            <a:blip r:embed="rId4" cstate="screen">
              <a:extLst>
                <a:ext uri="{28A0092B-C50C-407E-A947-70E740481C1C}">
                  <a14:useLocalDpi xmlns:a14="http://schemas.microsoft.com/office/drawing/2010/main"/>
                </a:ext>
              </a:extLst>
            </a:blip>
            <a:srcRect/>
            <a:stretch>
              <a:fillRect l="6000"/>
            </a:stretch>
          </a:blipFill>
          <a:ln>
            <a:solidFill>
              <a:schemeClr val="bg1">
                <a:lumMod val="85000"/>
              </a:schemeClr>
            </a:solidFill>
          </a:ln>
        </p:spPr>
        <p:txBody>
          <a:bodyPr vert="horz" wrap="square" lIns="91440" tIns="45720" rIns="91440" bIns="45720" numCol="1" anchor="t" anchorCtr="0" compatLnSpc="1">
            <a:prstTxWarp prst="textNoShape">
              <a:avLst/>
            </a:prstTxWarp>
          </a:bodyPr>
          <a:lstStyle/>
          <a:p>
            <a:endParaRPr lang="tr-TR"/>
          </a:p>
        </p:txBody>
      </p:sp>
      <p:grpSp>
        <p:nvGrpSpPr>
          <p:cNvPr id="8" name="Grup 7"/>
          <p:cNvGrpSpPr/>
          <p:nvPr/>
        </p:nvGrpSpPr>
        <p:grpSpPr>
          <a:xfrm>
            <a:off x="365804" y="1957683"/>
            <a:ext cx="2020070" cy="646331"/>
            <a:chOff x="365804" y="1957683"/>
            <a:chExt cx="2020070" cy="646331"/>
          </a:xfrm>
        </p:grpSpPr>
        <p:sp>
          <p:nvSpPr>
            <p:cNvPr id="3" name="Dikdörtgen 2"/>
            <p:cNvSpPr/>
            <p:nvPr/>
          </p:nvSpPr>
          <p:spPr>
            <a:xfrm>
              <a:off x="725804" y="1957683"/>
              <a:ext cx="1660070" cy="646331"/>
            </a:xfrm>
            <a:prstGeom prst="rect">
              <a:avLst/>
            </a:prstGeom>
          </p:spPr>
          <p:txBody>
            <a:bodyPr wrap="none">
              <a:spAutoFit/>
            </a:bodyPr>
            <a:lstStyle/>
            <a:p>
              <a:r>
                <a:rPr lang="tr-TR" b="1" dirty="0">
                  <a:solidFill>
                    <a:srgbClr val="E61F4F"/>
                  </a:solidFill>
                </a:rPr>
                <a:t>Olaylar zincirini</a:t>
              </a:r>
            </a:p>
            <a:p>
              <a:r>
                <a:rPr lang="tr-TR" b="1" dirty="0">
                  <a:solidFill>
                    <a:srgbClr val="E61F4F"/>
                  </a:solidFill>
                </a:rPr>
                <a:t>kavrayamama</a:t>
              </a:r>
            </a:p>
          </p:txBody>
        </p:sp>
        <p:pic>
          <p:nvPicPr>
            <p:cNvPr id="7" name="Resim 6"/>
            <p:cNvPicPr>
              <a:picLocks noChangeAspect="1"/>
            </p:cNvPicPr>
            <p:nvPr/>
          </p:nvPicPr>
          <p:blipFill>
            <a:blip r:embed="rId5"/>
            <a:stretch>
              <a:fillRect/>
            </a:stretch>
          </p:blipFill>
          <p:spPr>
            <a:xfrm>
              <a:off x="365804" y="2212870"/>
              <a:ext cx="360000" cy="123750"/>
            </a:xfrm>
            <a:prstGeom prst="rect">
              <a:avLst/>
            </a:prstGeom>
          </p:spPr>
        </p:pic>
      </p:grpSp>
      <p:grpSp>
        <p:nvGrpSpPr>
          <p:cNvPr id="11" name="Grup 10"/>
          <p:cNvGrpSpPr/>
          <p:nvPr/>
        </p:nvGrpSpPr>
        <p:grpSpPr>
          <a:xfrm>
            <a:off x="2811639" y="2705004"/>
            <a:ext cx="1365660" cy="646331"/>
            <a:chOff x="2811639" y="2705004"/>
            <a:chExt cx="1365660" cy="646331"/>
          </a:xfrm>
        </p:grpSpPr>
        <p:sp>
          <p:nvSpPr>
            <p:cNvPr id="17" name="Dikdörtgen 16"/>
            <p:cNvSpPr/>
            <p:nvPr/>
          </p:nvSpPr>
          <p:spPr>
            <a:xfrm>
              <a:off x="3171639" y="2705004"/>
              <a:ext cx="1005660" cy="646331"/>
            </a:xfrm>
            <a:prstGeom prst="rect">
              <a:avLst/>
            </a:prstGeom>
          </p:spPr>
          <p:txBody>
            <a:bodyPr wrap="none">
              <a:spAutoFit/>
            </a:bodyPr>
            <a:lstStyle/>
            <a:p>
              <a:r>
                <a:rPr lang="tr-TR" b="1" dirty="0">
                  <a:solidFill>
                    <a:srgbClr val="E61F4F"/>
                  </a:solidFill>
                </a:rPr>
                <a:t>Dikkat</a:t>
              </a:r>
            </a:p>
            <a:p>
              <a:r>
                <a:rPr lang="tr-TR" b="1" dirty="0">
                  <a:solidFill>
                    <a:srgbClr val="E61F4F"/>
                  </a:solidFill>
                </a:rPr>
                <a:t>azalması</a:t>
              </a:r>
            </a:p>
          </p:txBody>
        </p:sp>
        <p:pic>
          <p:nvPicPr>
            <p:cNvPr id="25" name="Resim 24"/>
            <p:cNvPicPr>
              <a:picLocks noChangeAspect="1"/>
            </p:cNvPicPr>
            <p:nvPr/>
          </p:nvPicPr>
          <p:blipFill>
            <a:blip r:embed="rId5"/>
            <a:stretch>
              <a:fillRect/>
            </a:stretch>
          </p:blipFill>
          <p:spPr>
            <a:xfrm>
              <a:off x="2811639" y="2966294"/>
              <a:ext cx="360000" cy="123750"/>
            </a:xfrm>
            <a:prstGeom prst="rect">
              <a:avLst/>
            </a:prstGeom>
          </p:spPr>
        </p:pic>
      </p:grpSp>
      <p:grpSp>
        <p:nvGrpSpPr>
          <p:cNvPr id="12" name="Grup 11"/>
          <p:cNvGrpSpPr/>
          <p:nvPr/>
        </p:nvGrpSpPr>
        <p:grpSpPr>
          <a:xfrm>
            <a:off x="4720410" y="1881525"/>
            <a:ext cx="1627472" cy="646331"/>
            <a:chOff x="4720410" y="1881525"/>
            <a:chExt cx="1627472" cy="646331"/>
          </a:xfrm>
        </p:grpSpPr>
        <p:sp>
          <p:nvSpPr>
            <p:cNvPr id="18" name="Dikdörtgen 17"/>
            <p:cNvSpPr/>
            <p:nvPr/>
          </p:nvSpPr>
          <p:spPr>
            <a:xfrm>
              <a:off x="5078945" y="1881525"/>
              <a:ext cx="1268937" cy="646331"/>
            </a:xfrm>
            <a:prstGeom prst="rect">
              <a:avLst/>
            </a:prstGeom>
          </p:spPr>
          <p:txBody>
            <a:bodyPr wrap="none">
              <a:spAutoFit/>
            </a:bodyPr>
            <a:lstStyle/>
            <a:p>
              <a:r>
                <a:rPr lang="tr-TR" b="1" dirty="0">
                  <a:solidFill>
                    <a:srgbClr val="E61F4F"/>
                  </a:solidFill>
                </a:rPr>
                <a:t>Görme ve</a:t>
              </a:r>
            </a:p>
            <a:p>
              <a:r>
                <a:rPr lang="tr-TR" b="1" dirty="0">
                  <a:solidFill>
                    <a:srgbClr val="E61F4F"/>
                  </a:solidFill>
                </a:rPr>
                <a:t>işitme zaafı</a:t>
              </a:r>
            </a:p>
          </p:txBody>
        </p:sp>
        <p:pic>
          <p:nvPicPr>
            <p:cNvPr id="26" name="Resim 25"/>
            <p:cNvPicPr>
              <a:picLocks noChangeAspect="1"/>
            </p:cNvPicPr>
            <p:nvPr/>
          </p:nvPicPr>
          <p:blipFill>
            <a:blip r:embed="rId5"/>
            <a:stretch>
              <a:fillRect/>
            </a:stretch>
          </p:blipFill>
          <p:spPr>
            <a:xfrm>
              <a:off x="4720410" y="2150995"/>
              <a:ext cx="360000" cy="123750"/>
            </a:xfrm>
            <a:prstGeom prst="rect">
              <a:avLst/>
            </a:prstGeom>
          </p:spPr>
        </p:pic>
      </p:grpSp>
      <p:grpSp>
        <p:nvGrpSpPr>
          <p:cNvPr id="23" name="Grup 22"/>
          <p:cNvGrpSpPr/>
          <p:nvPr/>
        </p:nvGrpSpPr>
        <p:grpSpPr>
          <a:xfrm>
            <a:off x="4863371" y="3269478"/>
            <a:ext cx="1499671" cy="369332"/>
            <a:chOff x="4863371" y="3269478"/>
            <a:chExt cx="1499671" cy="369332"/>
          </a:xfrm>
        </p:grpSpPr>
        <p:sp>
          <p:nvSpPr>
            <p:cNvPr id="21" name="Dikdörtgen 20"/>
            <p:cNvSpPr/>
            <p:nvPr/>
          </p:nvSpPr>
          <p:spPr>
            <a:xfrm>
              <a:off x="5223371" y="3269478"/>
              <a:ext cx="1139671" cy="369332"/>
            </a:xfrm>
            <a:prstGeom prst="rect">
              <a:avLst/>
            </a:prstGeom>
          </p:spPr>
          <p:txBody>
            <a:bodyPr wrap="none">
              <a:spAutoFit/>
            </a:bodyPr>
            <a:lstStyle/>
            <a:p>
              <a:r>
                <a:rPr lang="tr-TR" b="1" dirty="0">
                  <a:solidFill>
                    <a:srgbClr val="E61F4F"/>
                  </a:solidFill>
                </a:rPr>
                <a:t>Yorgunluk</a:t>
              </a:r>
            </a:p>
          </p:txBody>
        </p:sp>
        <p:pic>
          <p:nvPicPr>
            <p:cNvPr id="27" name="Resim 26"/>
            <p:cNvPicPr>
              <a:picLocks noChangeAspect="1"/>
            </p:cNvPicPr>
            <p:nvPr/>
          </p:nvPicPr>
          <p:blipFill>
            <a:blip r:embed="rId5"/>
            <a:stretch>
              <a:fillRect/>
            </a:stretch>
          </p:blipFill>
          <p:spPr>
            <a:xfrm>
              <a:off x="4863371" y="3421336"/>
              <a:ext cx="360000" cy="123750"/>
            </a:xfrm>
            <a:prstGeom prst="rect">
              <a:avLst/>
            </a:prstGeom>
          </p:spPr>
        </p:pic>
      </p:grpSp>
      <p:grpSp>
        <p:nvGrpSpPr>
          <p:cNvPr id="32" name="Grup 31"/>
          <p:cNvGrpSpPr/>
          <p:nvPr/>
        </p:nvGrpSpPr>
        <p:grpSpPr>
          <a:xfrm>
            <a:off x="795376" y="3335452"/>
            <a:ext cx="1151307" cy="646331"/>
            <a:chOff x="795376" y="3335452"/>
            <a:chExt cx="1151307" cy="646331"/>
          </a:xfrm>
        </p:grpSpPr>
        <p:sp>
          <p:nvSpPr>
            <p:cNvPr id="19" name="Dikdörtgen 18"/>
            <p:cNvSpPr/>
            <p:nvPr/>
          </p:nvSpPr>
          <p:spPr>
            <a:xfrm>
              <a:off x="1155376" y="3335452"/>
              <a:ext cx="791307" cy="646331"/>
            </a:xfrm>
            <a:prstGeom prst="rect">
              <a:avLst/>
            </a:prstGeom>
          </p:spPr>
          <p:txBody>
            <a:bodyPr wrap="none">
              <a:spAutoFit/>
            </a:bodyPr>
            <a:lstStyle/>
            <a:p>
              <a:r>
                <a:rPr lang="tr-TR" b="1" dirty="0">
                  <a:solidFill>
                    <a:srgbClr val="E61F4F"/>
                  </a:solidFill>
                </a:rPr>
                <a:t>Denge</a:t>
              </a:r>
            </a:p>
            <a:p>
              <a:r>
                <a:rPr lang="tr-TR" b="1" dirty="0">
                  <a:solidFill>
                    <a:srgbClr val="E61F4F"/>
                  </a:solidFill>
                </a:rPr>
                <a:t>kaybı</a:t>
              </a:r>
            </a:p>
          </p:txBody>
        </p:sp>
        <p:pic>
          <p:nvPicPr>
            <p:cNvPr id="28" name="Resim 27"/>
            <p:cNvPicPr>
              <a:picLocks noChangeAspect="1"/>
            </p:cNvPicPr>
            <p:nvPr/>
          </p:nvPicPr>
          <p:blipFill>
            <a:blip r:embed="rId5"/>
            <a:stretch>
              <a:fillRect/>
            </a:stretch>
          </p:blipFill>
          <p:spPr>
            <a:xfrm>
              <a:off x="795376" y="3596742"/>
              <a:ext cx="360000" cy="123750"/>
            </a:xfrm>
            <a:prstGeom prst="rect">
              <a:avLst/>
            </a:prstGeom>
          </p:spPr>
        </p:pic>
      </p:grpSp>
      <p:grpSp>
        <p:nvGrpSpPr>
          <p:cNvPr id="31" name="Grup 30"/>
          <p:cNvGrpSpPr/>
          <p:nvPr/>
        </p:nvGrpSpPr>
        <p:grpSpPr>
          <a:xfrm>
            <a:off x="2076228" y="4359401"/>
            <a:ext cx="1788083" cy="646331"/>
            <a:chOff x="2076228" y="4359401"/>
            <a:chExt cx="1788083" cy="646331"/>
          </a:xfrm>
        </p:grpSpPr>
        <p:sp>
          <p:nvSpPr>
            <p:cNvPr id="20" name="Dikdörtgen 19"/>
            <p:cNvSpPr/>
            <p:nvPr/>
          </p:nvSpPr>
          <p:spPr>
            <a:xfrm>
              <a:off x="2436228" y="4359401"/>
              <a:ext cx="1428083" cy="646331"/>
            </a:xfrm>
            <a:prstGeom prst="rect">
              <a:avLst/>
            </a:prstGeom>
          </p:spPr>
          <p:txBody>
            <a:bodyPr wrap="none">
              <a:spAutoFit/>
            </a:bodyPr>
            <a:lstStyle/>
            <a:p>
              <a:r>
                <a:rPr lang="tr-TR" b="1" dirty="0">
                  <a:solidFill>
                    <a:srgbClr val="E61F4F"/>
                  </a:solidFill>
                </a:rPr>
                <a:t>Bildiklerini</a:t>
              </a:r>
            </a:p>
            <a:p>
              <a:r>
                <a:rPr lang="tr-TR" b="1" dirty="0">
                  <a:solidFill>
                    <a:srgbClr val="E61F4F"/>
                  </a:solidFill>
                </a:rPr>
                <a:t>yanlış yapma</a:t>
              </a:r>
            </a:p>
          </p:txBody>
        </p:sp>
        <p:pic>
          <p:nvPicPr>
            <p:cNvPr id="29" name="Resim 28"/>
            <p:cNvPicPr>
              <a:picLocks noChangeAspect="1"/>
            </p:cNvPicPr>
            <p:nvPr/>
          </p:nvPicPr>
          <p:blipFill>
            <a:blip r:embed="rId5"/>
            <a:stretch>
              <a:fillRect/>
            </a:stretch>
          </p:blipFill>
          <p:spPr>
            <a:xfrm>
              <a:off x="2076228" y="4620691"/>
              <a:ext cx="360000" cy="123750"/>
            </a:xfrm>
            <a:prstGeom prst="rect">
              <a:avLst/>
            </a:prstGeom>
          </p:spPr>
        </p:pic>
      </p:grpSp>
      <p:grpSp>
        <p:nvGrpSpPr>
          <p:cNvPr id="24" name="Grup 23"/>
          <p:cNvGrpSpPr/>
          <p:nvPr/>
        </p:nvGrpSpPr>
        <p:grpSpPr>
          <a:xfrm>
            <a:off x="4403492" y="4553017"/>
            <a:ext cx="1738402" cy="646331"/>
            <a:chOff x="4403492" y="4553017"/>
            <a:chExt cx="1738402" cy="646331"/>
          </a:xfrm>
        </p:grpSpPr>
        <p:sp>
          <p:nvSpPr>
            <p:cNvPr id="22" name="Dikdörtgen 21"/>
            <p:cNvSpPr/>
            <p:nvPr/>
          </p:nvSpPr>
          <p:spPr>
            <a:xfrm>
              <a:off x="4764594" y="4553017"/>
              <a:ext cx="1377300" cy="646331"/>
            </a:xfrm>
            <a:prstGeom prst="rect">
              <a:avLst/>
            </a:prstGeom>
          </p:spPr>
          <p:txBody>
            <a:bodyPr wrap="none">
              <a:spAutoFit/>
            </a:bodyPr>
            <a:lstStyle/>
            <a:p>
              <a:r>
                <a:rPr lang="tr-TR" b="1" dirty="0">
                  <a:solidFill>
                    <a:srgbClr val="E61F4F"/>
                  </a:solidFill>
                </a:rPr>
                <a:t>Kas kontrolü</a:t>
              </a:r>
            </a:p>
            <a:p>
              <a:r>
                <a:rPr lang="tr-TR" b="1" dirty="0">
                  <a:solidFill>
                    <a:srgbClr val="E61F4F"/>
                  </a:solidFill>
                </a:rPr>
                <a:t>azalması</a:t>
              </a:r>
            </a:p>
          </p:txBody>
        </p:sp>
        <p:pic>
          <p:nvPicPr>
            <p:cNvPr id="30" name="Resim 29"/>
            <p:cNvPicPr>
              <a:picLocks noChangeAspect="1"/>
            </p:cNvPicPr>
            <p:nvPr/>
          </p:nvPicPr>
          <p:blipFill>
            <a:blip r:embed="rId5"/>
            <a:stretch>
              <a:fillRect/>
            </a:stretch>
          </p:blipFill>
          <p:spPr>
            <a:xfrm>
              <a:off x="4403492" y="4814307"/>
              <a:ext cx="360000" cy="123750"/>
            </a:xfrm>
            <a:prstGeom prst="rect">
              <a:avLst/>
            </a:prstGeom>
          </p:spPr>
        </p:pic>
      </p:grpSp>
    </p:spTree>
    <p:extLst>
      <p:ext uri="{BB962C8B-B14F-4D97-AF65-F5344CB8AC3E}">
        <p14:creationId xmlns:p14="http://schemas.microsoft.com/office/powerpoint/2010/main" val="348761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250" fill="hold"/>
                                        <p:tgtEl>
                                          <p:spTgt spid="36"/>
                                        </p:tgtEl>
                                        <p:attrNameLst>
                                          <p:attrName>ppt_x</p:attrName>
                                        </p:attrNameLst>
                                      </p:cBhvr>
                                      <p:tavLst>
                                        <p:tav tm="0">
                                          <p:val>
                                            <p:strVal val="1+#ppt_w/2"/>
                                          </p:val>
                                        </p:tav>
                                        <p:tav tm="100000">
                                          <p:val>
                                            <p:strVal val="#ppt_x"/>
                                          </p:val>
                                        </p:tav>
                                      </p:tavLst>
                                    </p:anim>
                                    <p:anim calcmode="lin" valueType="num">
                                      <p:cBhvr additive="base">
                                        <p:cTn id="19" dur="250" fill="hold"/>
                                        <p:tgtEl>
                                          <p:spTgt spid="3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50" fill="hold"/>
                                        <p:tgtEl>
                                          <p:spTgt spid="9"/>
                                        </p:tgtEl>
                                        <p:attrNameLst>
                                          <p:attrName>ppt_x</p:attrName>
                                        </p:attrNameLst>
                                      </p:cBhvr>
                                      <p:tavLst>
                                        <p:tav tm="0">
                                          <p:val>
                                            <p:strVal val="0-#ppt_w/2"/>
                                          </p:val>
                                        </p:tav>
                                        <p:tav tm="100000">
                                          <p:val>
                                            <p:strVal val="#ppt_x"/>
                                          </p:val>
                                        </p:tav>
                                      </p:tavLst>
                                    </p:anim>
                                    <p:anim calcmode="lin" valueType="num">
                                      <p:cBhvr additive="base">
                                        <p:cTn id="24" dur="25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par>
                          <p:cTn id="29" fill="hold">
                            <p:stCondLst>
                              <p:cond delay="1250"/>
                            </p:stCondLst>
                            <p:childTnLst>
                              <p:par>
                                <p:cTn id="30" presetID="2" presetClass="entr" presetSubtype="2"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1+#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50"/>
                                        <p:tgtEl>
                                          <p:spTgt spid="8"/>
                                        </p:tgtEl>
                                      </p:cBhvr>
                                    </p:animEffect>
                                  </p:childTnLst>
                                </p:cTn>
                              </p:par>
                            </p:childTnLst>
                          </p:cTn>
                        </p:par>
                        <p:par>
                          <p:cTn id="38" fill="hold">
                            <p:stCondLst>
                              <p:cond delay="175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50"/>
                                        <p:tgtEl>
                                          <p:spTgt spid="11"/>
                                        </p:tgtEl>
                                      </p:cBhvr>
                                    </p:animEffect>
                                  </p:childTnLst>
                                </p:cTn>
                              </p:par>
                            </p:childTnLst>
                          </p:cTn>
                        </p:par>
                        <p:par>
                          <p:cTn id="46" fill="hold">
                            <p:stCondLst>
                              <p:cond delay="2250"/>
                            </p:stCondLst>
                            <p:childTnLst>
                              <p:par>
                                <p:cTn id="47" presetID="10" presetClass="entr" presetSubtype="0"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250"/>
                                        <p:tgtEl>
                                          <p:spTgt spid="23"/>
                                        </p:tgtEl>
                                      </p:cBhvr>
                                    </p:animEffect>
                                  </p:childTnLst>
                                </p:cTn>
                              </p:par>
                            </p:childTnLst>
                          </p:cTn>
                        </p:par>
                        <p:par>
                          <p:cTn id="50" fill="hold">
                            <p:stCondLst>
                              <p:cond delay="2500"/>
                            </p:stCondLst>
                            <p:childTnLst>
                              <p:par>
                                <p:cTn id="51" presetID="10" presetClass="entr" presetSubtype="0"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250"/>
                                        <p:tgtEl>
                                          <p:spTgt spid="32"/>
                                        </p:tgtEl>
                                      </p:cBhvr>
                                    </p:animEffect>
                                  </p:childTnLst>
                                </p:cTn>
                              </p:par>
                            </p:childTnLst>
                          </p:cTn>
                        </p:par>
                        <p:par>
                          <p:cTn id="54" fill="hold">
                            <p:stCondLst>
                              <p:cond delay="2750"/>
                            </p:stCondLst>
                            <p:childTnLst>
                              <p:par>
                                <p:cTn id="55" presetID="10" presetClass="entr" presetSubtype="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250"/>
                                        <p:tgtEl>
                                          <p:spTgt spid="31"/>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9" grpId="0" animBg="1"/>
      <p:bldP spid="13" grpId="0" animBg="1"/>
      <p:bldP spid="14" grpId="0"/>
      <p:bldP spid="15"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ikdörtgen 23"/>
          <p:cNvSpPr/>
          <p:nvPr/>
        </p:nvSpPr>
        <p:spPr>
          <a:xfrm flipH="1">
            <a:off x="9888571" y="-3175"/>
            <a:ext cx="2303429" cy="6874776"/>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1484138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1484138 w 5919019"/>
              <a:gd name="connsiteY4" fmla="*/ 0 h 6858000"/>
              <a:gd name="connsiteX0" fmla="*/ 172811 w 4607692"/>
              <a:gd name="connsiteY0" fmla="*/ 0 h 6866388"/>
              <a:gd name="connsiteX1" fmla="*/ 2513421 w 4607692"/>
              <a:gd name="connsiteY1" fmla="*/ 0 h 6866388"/>
              <a:gd name="connsiteX2" fmla="*/ 4607692 w 4607692"/>
              <a:gd name="connsiteY2" fmla="*/ 6858000 h 6866388"/>
              <a:gd name="connsiteX3" fmla="*/ 0 w 4607692"/>
              <a:gd name="connsiteY3" fmla="*/ 6866388 h 6866388"/>
              <a:gd name="connsiteX4" fmla="*/ 172811 w 4607692"/>
              <a:gd name="connsiteY4" fmla="*/ 0 h 6866388"/>
              <a:gd name="connsiteX0" fmla="*/ 10166 w 4445047"/>
              <a:gd name="connsiteY0" fmla="*/ 0 h 6874777"/>
              <a:gd name="connsiteX1" fmla="*/ 2350776 w 4445047"/>
              <a:gd name="connsiteY1" fmla="*/ 0 h 6874777"/>
              <a:gd name="connsiteX2" fmla="*/ 4445047 w 4445047"/>
              <a:gd name="connsiteY2" fmla="*/ 6858000 h 6874777"/>
              <a:gd name="connsiteX3" fmla="*/ 0 w 4445047"/>
              <a:gd name="connsiteY3" fmla="*/ 6874777 h 6874777"/>
              <a:gd name="connsiteX4" fmla="*/ 10166 w 4445047"/>
              <a:gd name="connsiteY4" fmla="*/ 0 h 6874777"/>
              <a:gd name="connsiteX0" fmla="*/ 979 w 4435860"/>
              <a:gd name="connsiteY0" fmla="*/ 0 h 6883165"/>
              <a:gd name="connsiteX1" fmla="*/ 2341589 w 4435860"/>
              <a:gd name="connsiteY1" fmla="*/ 0 h 6883165"/>
              <a:gd name="connsiteX2" fmla="*/ 4435860 w 4435860"/>
              <a:gd name="connsiteY2" fmla="*/ 6858000 h 6883165"/>
              <a:gd name="connsiteX3" fmla="*/ 978 w 4435860"/>
              <a:gd name="connsiteY3" fmla="*/ 6883165 h 6883165"/>
              <a:gd name="connsiteX4" fmla="*/ 979 w 4435860"/>
              <a:gd name="connsiteY4" fmla="*/ 0 h 6883165"/>
              <a:gd name="connsiteX0" fmla="*/ 451 w 4435332"/>
              <a:gd name="connsiteY0" fmla="*/ 0 h 6883165"/>
              <a:gd name="connsiteX1" fmla="*/ 2341061 w 4435332"/>
              <a:gd name="connsiteY1" fmla="*/ 0 h 6883165"/>
              <a:gd name="connsiteX2" fmla="*/ 4435332 w 4435332"/>
              <a:gd name="connsiteY2" fmla="*/ 6858000 h 6883165"/>
              <a:gd name="connsiteX3" fmla="*/ 10615 w 4435332"/>
              <a:gd name="connsiteY3" fmla="*/ 6883165 h 6883165"/>
              <a:gd name="connsiteX4" fmla="*/ 451 w 4435332"/>
              <a:gd name="connsiteY4" fmla="*/ 0 h 6883165"/>
              <a:gd name="connsiteX0" fmla="*/ 451 w 4435332"/>
              <a:gd name="connsiteY0" fmla="*/ 0 h 6874776"/>
              <a:gd name="connsiteX1" fmla="*/ 2341061 w 4435332"/>
              <a:gd name="connsiteY1" fmla="*/ 0 h 6874776"/>
              <a:gd name="connsiteX2" fmla="*/ 4435332 w 4435332"/>
              <a:gd name="connsiteY2" fmla="*/ 6858000 h 6874776"/>
              <a:gd name="connsiteX3" fmla="*/ 10615 w 4435332"/>
              <a:gd name="connsiteY3" fmla="*/ 6874776 h 6874776"/>
              <a:gd name="connsiteX4" fmla="*/ 451 w 4435332"/>
              <a:gd name="connsiteY4" fmla="*/ 0 h 6874776"/>
              <a:gd name="connsiteX0" fmla="*/ 451 w 4435332"/>
              <a:gd name="connsiteY0" fmla="*/ 0 h 6874776"/>
              <a:gd name="connsiteX1" fmla="*/ 196504 w 4435332"/>
              <a:gd name="connsiteY1" fmla="*/ 9833 h 6874776"/>
              <a:gd name="connsiteX2" fmla="*/ 4435332 w 4435332"/>
              <a:gd name="connsiteY2" fmla="*/ 6858000 h 6874776"/>
              <a:gd name="connsiteX3" fmla="*/ 10615 w 4435332"/>
              <a:gd name="connsiteY3" fmla="*/ 6874776 h 6874776"/>
              <a:gd name="connsiteX4" fmla="*/ 451 w 4435332"/>
              <a:gd name="connsiteY4" fmla="*/ 0 h 6874776"/>
              <a:gd name="connsiteX0" fmla="*/ 451 w 2791172"/>
              <a:gd name="connsiteY0" fmla="*/ 0 h 6874776"/>
              <a:gd name="connsiteX1" fmla="*/ 196504 w 2791172"/>
              <a:gd name="connsiteY1" fmla="*/ 9833 h 6874776"/>
              <a:gd name="connsiteX2" fmla="*/ 2791172 w 2791172"/>
              <a:gd name="connsiteY2" fmla="*/ 6867833 h 6874776"/>
              <a:gd name="connsiteX3" fmla="*/ 10615 w 2791172"/>
              <a:gd name="connsiteY3" fmla="*/ 6874776 h 6874776"/>
              <a:gd name="connsiteX4" fmla="*/ 451 w 2791172"/>
              <a:gd name="connsiteY4" fmla="*/ 0 h 687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172" h="6874776">
                <a:moveTo>
                  <a:pt x="451" y="0"/>
                </a:moveTo>
                <a:lnTo>
                  <a:pt x="196504" y="9833"/>
                </a:lnTo>
                <a:lnTo>
                  <a:pt x="2791172" y="6867833"/>
                </a:lnTo>
                <a:lnTo>
                  <a:pt x="10615" y="6874776"/>
                </a:lnTo>
                <a:cubicBezTo>
                  <a:pt x="14004" y="4583184"/>
                  <a:pt x="-2938" y="2291592"/>
                  <a:pt x="45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2699842" cy="1015663"/>
          </a:xfrm>
          <a:prstGeom prst="rect">
            <a:avLst/>
          </a:prstGeom>
          <a:noFill/>
        </p:spPr>
        <p:txBody>
          <a:bodyPr wrap="none" rtlCol="0">
            <a:spAutoFit/>
          </a:bodyPr>
          <a:lstStyle/>
          <a:p>
            <a:r>
              <a:rPr lang="tr-TR" sz="6000" b="1" dirty="0"/>
              <a:t>Yazıyor!</a:t>
            </a: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solidFill>
                  </a:rPr>
                  <a:t>21</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grpSp>
        <p:nvGrpSpPr>
          <p:cNvPr id="10" name="Grup 9"/>
          <p:cNvGrpSpPr/>
          <p:nvPr/>
        </p:nvGrpSpPr>
        <p:grpSpPr>
          <a:xfrm>
            <a:off x="554927" y="2040438"/>
            <a:ext cx="5778760" cy="1200329"/>
            <a:chOff x="554927" y="1881525"/>
            <a:chExt cx="5778760" cy="1200329"/>
          </a:xfrm>
        </p:grpSpPr>
        <p:sp>
          <p:nvSpPr>
            <p:cNvPr id="16" name="Metin kutusu 15"/>
            <p:cNvSpPr txBox="1"/>
            <p:nvPr/>
          </p:nvSpPr>
          <p:spPr>
            <a:xfrm>
              <a:off x="746176" y="1881525"/>
              <a:ext cx="5587511" cy="1200329"/>
            </a:xfrm>
            <a:prstGeom prst="rect">
              <a:avLst/>
            </a:prstGeom>
            <a:noFill/>
          </p:spPr>
          <p:txBody>
            <a:bodyPr wrap="square" rtlCol="0">
              <a:spAutoFit/>
            </a:bodyPr>
            <a:lstStyle/>
            <a:p>
              <a:r>
                <a:rPr lang="tr-TR" dirty="0">
                  <a:solidFill>
                    <a:srgbClr val="575757"/>
                  </a:solidFill>
                </a:rPr>
                <a:t>Gazetelerin 3. sayfa haberlerini gözünüzün</a:t>
              </a:r>
            </a:p>
            <a:p>
              <a:r>
                <a:rPr lang="tr-TR" dirty="0">
                  <a:solidFill>
                    <a:srgbClr val="575757"/>
                  </a:solidFill>
                </a:rPr>
                <a:t>önüne getirin. Haberlerde yer alan birtakım</a:t>
              </a:r>
            </a:p>
            <a:p>
              <a:r>
                <a:rPr lang="tr-TR" dirty="0">
                  <a:solidFill>
                    <a:srgbClr val="575757"/>
                  </a:solidFill>
                </a:rPr>
                <a:t>ayrıntılardan yola çıkarak alkol kullanımını</a:t>
              </a:r>
            </a:p>
            <a:p>
              <a:r>
                <a:rPr lang="tr-TR" dirty="0">
                  <a:solidFill>
                    <a:srgbClr val="575757"/>
                  </a:solidFill>
                </a:rPr>
                <a:t> yol açabileceği trajik sonuçları listeleyiniz.</a:t>
              </a:r>
            </a:p>
          </p:txBody>
        </p:sp>
        <p:pic>
          <p:nvPicPr>
            <p:cNvPr id="2" name="Resim 1"/>
            <p:cNvPicPr>
              <a:picLocks noChangeAspect="1"/>
            </p:cNvPicPr>
            <p:nvPr/>
          </p:nvPicPr>
          <p:blipFill>
            <a:blip r:embed="rId4"/>
            <a:stretch>
              <a:fillRect/>
            </a:stretch>
          </p:blipFill>
          <p:spPr>
            <a:xfrm>
              <a:off x="554927" y="1991580"/>
              <a:ext cx="191250" cy="180000"/>
            </a:xfrm>
            <a:prstGeom prst="rect">
              <a:avLst/>
            </a:prstGeom>
          </p:spPr>
        </p:pic>
      </p:grpSp>
      <p:sp>
        <p:nvSpPr>
          <p:cNvPr id="37" name="Freeform 5"/>
          <p:cNvSpPr>
            <a:spLocks/>
          </p:cNvSpPr>
          <p:nvPr/>
        </p:nvSpPr>
        <p:spPr bwMode="auto">
          <a:xfrm>
            <a:off x="7026275" y="1722775"/>
            <a:ext cx="5175250" cy="3513138"/>
          </a:xfrm>
          <a:custGeom>
            <a:avLst/>
            <a:gdLst>
              <a:gd name="T0" fmla="*/ 705 w 3260"/>
              <a:gd name="T1" fmla="*/ 0 h 2213"/>
              <a:gd name="T2" fmla="*/ 3260 w 3260"/>
              <a:gd name="T3" fmla="*/ 0 h 2213"/>
              <a:gd name="T4" fmla="*/ 3260 w 3260"/>
              <a:gd name="T5" fmla="*/ 2213 h 2213"/>
              <a:gd name="T6" fmla="*/ 0 w 3260"/>
              <a:gd name="T7" fmla="*/ 2213 h 2213"/>
              <a:gd name="T8" fmla="*/ 705 w 3260"/>
              <a:gd name="T9" fmla="*/ 0 h 2213"/>
            </a:gdLst>
            <a:ahLst/>
            <a:cxnLst>
              <a:cxn ang="0">
                <a:pos x="T0" y="T1"/>
              </a:cxn>
              <a:cxn ang="0">
                <a:pos x="T2" y="T3"/>
              </a:cxn>
              <a:cxn ang="0">
                <a:pos x="T4" y="T5"/>
              </a:cxn>
              <a:cxn ang="0">
                <a:pos x="T6" y="T7"/>
              </a:cxn>
              <a:cxn ang="0">
                <a:pos x="T8" y="T9"/>
              </a:cxn>
            </a:cxnLst>
            <a:rect l="0" t="0" r="r" b="b"/>
            <a:pathLst>
              <a:path w="3260" h="2213">
                <a:moveTo>
                  <a:pt x="705" y="0"/>
                </a:moveTo>
                <a:lnTo>
                  <a:pt x="3260" y="0"/>
                </a:lnTo>
                <a:lnTo>
                  <a:pt x="3260" y="2213"/>
                </a:lnTo>
                <a:lnTo>
                  <a:pt x="0" y="2213"/>
                </a:lnTo>
                <a:lnTo>
                  <a:pt x="705" y="0"/>
                </a:lnTo>
                <a:close/>
              </a:path>
            </a:pathLst>
          </a:custGeom>
          <a:blipFill dpi="0" rotWithShape="1">
            <a:blip r:embed="rId5" cstate="screen">
              <a:extLst>
                <a:ext uri="{28A0092B-C50C-407E-A947-70E740481C1C}">
                  <a14:useLocalDpi xmlns:a14="http://schemas.microsoft.com/office/drawing/2010/main"/>
                </a:ext>
              </a:extLst>
            </a:blip>
            <a:srcRect/>
            <a:stretch>
              <a:fillRect l="16000"/>
            </a:stretch>
          </a:blipFill>
          <a:ln>
            <a:solidFill>
              <a:schemeClr val="bg1">
                <a:lumMod val="85000"/>
              </a:schemeClr>
            </a:solidFill>
          </a:ln>
        </p:spPr>
        <p:txBody>
          <a:bodyPr vert="horz" wrap="square" lIns="91440" tIns="45720" rIns="91440" bIns="45720" numCol="1" anchor="t" anchorCtr="0" compatLnSpc="1">
            <a:prstTxWarp prst="textNoShape">
              <a:avLst/>
            </a:prstTxWarp>
          </a:bodyPr>
          <a:lstStyle/>
          <a:p>
            <a:endParaRPr lang="tr-TR" dirty="0"/>
          </a:p>
        </p:txBody>
      </p:sp>
    </p:spTree>
    <p:extLst>
      <p:ext uri="{BB962C8B-B14F-4D97-AF65-F5344CB8AC3E}">
        <p14:creationId xmlns:p14="http://schemas.microsoft.com/office/powerpoint/2010/main" val="290518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250" fill="hold"/>
                                        <p:tgtEl>
                                          <p:spTgt spid="36"/>
                                        </p:tgtEl>
                                        <p:attrNameLst>
                                          <p:attrName>ppt_x</p:attrName>
                                        </p:attrNameLst>
                                      </p:cBhvr>
                                      <p:tavLst>
                                        <p:tav tm="0">
                                          <p:val>
                                            <p:strVal val="1+#ppt_w/2"/>
                                          </p:val>
                                        </p:tav>
                                        <p:tav tm="100000">
                                          <p:val>
                                            <p:strVal val="#ppt_x"/>
                                          </p:val>
                                        </p:tav>
                                      </p:tavLst>
                                    </p:anim>
                                    <p:anim calcmode="lin" valueType="num">
                                      <p:cBhvr additive="base">
                                        <p:cTn id="19" dur="250" fill="hold"/>
                                        <p:tgtEl>
                                          <p:spTgt spid="3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50" fill="hold"/>
                                        <p:tgtEl>
                                          <p:spTgt spid="9"/>
                                        </p:tgtEl>
                                        <p:attrNameLst>
                                          <p:attrName>ppt_x</p:attrName>
                                        </p:attrNameLst>
                                      </p:cBhvr>
                                      <p:tavLst>
                                        <p:tav tm="0">
                                          <p:val>
                                            <p:strVal val="0-#ppt_w/2"/>
                                          </p:val>
                                        </p:tav>
                                        <p:tav tm="100000">
                                          <p:val>
                                            <p:strVal val="#ppt_x"/>
                                          </p:val>
                                        </p:tav>
                                      </p:tavLst>
                                    </p:anim>
                                    <p:anim calcmode="lin" valueType="num">
                                      <p:cBhvr additive="base">
                                        <p:cTn id="24" dur="25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par>
                          <p:cTn id="29" fill="hold">
                            <p:stCondLst>
                              <p:cond delay="1250"/>
                            </p:stCondLst>
                            <p:childTnLst>
                              <p:par>
                                <p:cTn id="30" presetID="2" presetClass="entr" presetSubtype="2"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1+#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9" grpId="0" animBg="1"/>
      <p:bldP spid="13" grpId="0" animBg="1"/>
      <p:bldP spid="14" grpId="0"/>
      <p:bldP spid="15"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ikdörtgen 23"/>
          <p:cNvSpPr/>
          <p:nvPr/>
        </p:nvSpPr>
        <p:spPr>
          <a:xfrm flipH="1">
            <a:off x="7307296" y="-3175"/>
            <a:ext cx="4884703" cy="685800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019" h="6858000">
                <a:moveTo>
                  <a:pt x="0" y="0"/>
                </a:moveTo>
                <a:lnTo>
                  <a:pt x="3824748" y="0"/>
                </a:lnTo>
                <a:lnTo>
                  <a:pt x="5919019" y="6858000"/>
                </a:lnTo>
                <a:lnTo>
                  <a:pt x="0" y="6858000"/>
                </a:lnTo>
                <a:lnTo>
                  <a:pt x="0" y="0"/>
                </a:lnTo>
                <a:close/>
              </a:path>
            </a:pathLst>
          </a:custGeom>
          <a:blipFill dpi="0" rotWithShape="0">
            <a:blip r:embed="rId3" cstate="screen">
              <a:alphaModFix amt="92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lumMod val="85000"/>
                      </a:schemeClr>
                    </a:solidFill>
                  </a:rPr>
                  <a:t>22</a:t>
                </a:r>
              </a:p>
            </p:txBody>
          </p:sp>
        </p:grpSp>
        <p:pic>
          <p:nvPicPr>
            <p:cNvPr id="123" name="Resim 122"/>
            <p:cNvPicPr>
              <a:picLocks noChangeAspect="1"/>
            </p:cNvPicPr>
            <p:nvPr/>
          </p:nvPicPr>
          <p:blipFill>
            <a:blip r:embed="rId4"/>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496252"/>
            <a:ext cx="7923284" cy="830997"/>
          </a:xfrm>
          <a:prstGeom prst="rect">
            <a:avLst/>
          </a:prstGeom>
          <a:noFill/>
        </p:spPr>
        <p:txBody>
          <a:bodyPr wrap="square" rtlCol="0">
            <a:spAutoFit/>
          </a:bodyPr>
          <a:lstStyle/>
          <a:p>
            <a:r>
              <a:rPr lang="tr-TR" sz="4800" b="1" dirty="0"/>
              <a:t>Yanlış bilinenler</a:t>
            </a:r>
          </a:p>
        </p:txBody>
      </p:sp>
      <p:grpSp>
        <p:nvGrpSpPr>
          <p:cNvPr id="29" name="Grup 28"/>
          <p:cNvGrpSpPr/>
          <p:nvPr/>
        </p:nvGrpSpPr>
        <p:grpSpPr>
          <a:xfrm>
            <a:off x="554927" y="1454754"/>
            <a:ext cx="7464948" cy="1477328"/>
            <a:chOff x="554927" y="1881525"/>
            <a:chExt cx="7464948" cy="1477328"/>
          </a:xfrm>
        </p:grpSpPr>
        <p:sp>
          <p:nvSpPr>
            <p:cNvPr id="30" name="Metin kutusu 29"/>
            <p:cNvSpPr txBox="1"/>
            <p:nvPr/>
          </p:nvSpPr>
          <p:spPr>
            <a:xfrm>
              <a:off x="746177" y="1881525"/>
              <a:ext cx="7273698" cy="1477328"/>
            </a:xfrm>
            <a:prstGeom prst="rect">
              <a:avLst/>
            </a:prstGeom>
            <a:noFill/>
          </p:spPr>
          <p:txBody>
            <a:bodyPr wrap="square" rtlCol="0">
              <a:spAutoFit/>
            </a:bodyPr>
            <a:lstStyle/>
            <a:p>
              <a:r>
                <a:rPr lang="tr-TR" b="1" dirty="0">
                  <a:solidFill>
                    <a:srgbClr val="E61F4F"/>
                  </a:solidFill>
                </a:rPr>
                <a:t>İddia ederler ki...</a:t>
              </a:r>
            </a:p>
            <a:p>
              <a:r>
                <a:rPr lang="tr-TR" dirty="0">
                  <a:solidFill>
                    <a:srgbClr val="575757"/>
                  </a:solidFill>
                </a:rPr>
                <a:t>“Alkol, uykuyu düzenler.” Yanlış!</a:t>
              </a:r>
            </a:p>
            <a:p>
              <a:r>
                <a:rPr lang="tr-TR" dirty="0">
                  <a:solidFill>
                    <a:srgbClr val="575757"/>
                  </a:solidFill>
                </a:rPr>
                <a:t>Alkol kullanımı, oluşturduğu gevşekliğin etkisiyle uyku verebilir. Ancak alkol kullanan kişinin uyku düzeni ve kalitesi bozulur. Alkolün etkisiyle uyunan uyku, tam anlamıyla kaliteli bir uyku olmadığı için kişi aslında uykusuz kalır. </a:t>
              </a:r>
            </a:p>
          </p:txBody>
        </p:sp>
        <p:pic>
          <p:nvPicPr>
            <p:cNvPr id="31" name="Resim 30"/>
            <p:cNvPicPr>
              <a:picLocks noChangeAspect="1"/>
            </p:cNvPicPr>
            <p:nvPr/>
          </p:nvPicPr>
          <p:blipFill>
            <a:blip r:embed="rId5"/>
            <a:stretch>
              <a:fillRect/>
            </a:stretch>
          </p:blipFill>
          <p:spPr>
            <a:xfrm>
              <a:off x="554927" y="1991580"/>
              <a:ext cx="191250" cy="180000"/>
            </a:xfrm>
            <a:prstGeom prst="rect">
              <a:avLst/>
            </a:prstGeom>
          </p:spPr>
        </p:pic>
      </p:grpSp>
      <p:sp>
        <p:nvSpPr>
          <p:cNvPr id="43" name="Dikdörtgen 24"/>
          <p:cNvSpPr/>
          <p:nvPr/>
        </p:nvSpPr>
        <p:spPr>
          <a:xfrm flipH="1">
            <a:off x="7046751" y="-9525"/>
            <a:ext cx="1999371" cy="6877357"/>
          </a:xfrm>
          <a:custGeom>
            <a:avLst/>
            <a:gdLst>
              <a:gd name="connsiteX0" fmla="*/ 0 w 442451"/>
              <a:gd name="connsiteY0" fmla="*/ 0 h 6854825"/>
              <a:gd name="connsiteX1" fmla="*/ 442451 w 442451"/>
              <a:gd name="connsiteY1" fmla="*/ 0 h 6854825"/>
              <a:gd name="connsiteX2" fmla="*/ 442451 w 442451"/>
              <a:gd name="connsiteY2" fmla="*/ 6854825 h 6854825"/>
              <a:gd name="connsiteX3" fmla="*/ 0 w 442451"/>
              <a:gd name="connsiteY3" fmla="*/ 6854825 h 6854825"/>
              <a:gd name="connsiteX4" fmla="*/ 0 w 442451"/>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0 w 2546554"/>
              <a:gd name="connsiteY3" fmla="*/ 6854825 h 6854825"/>
              <a:gd name="connsiteX4" fmla="*/ 0 w 2546554"/>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2025445 w 2546554"/>
              <a:gd name="connsiteY3" fmla="*/ 6844993 h 6854825"/>
              <a:gd name="connsiteX4" fmla="*/ 0 w 2546554"/>
              <a:gd name="connsiteY4" fmla="*/ 0 h 6854825"/>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58307"/>
              <a:gd name="connsiteX1" fmla="*/ 442451 w 2546554"/>
              <a:gd name="connsiteY1" fmla="*/ 0 h 6858307"/>
              <a:gd name="connsiteX2" fmla="*/ 2546554 w 2546554"/>
              <a:gd name="connsiteY2" fmla="*/ 6854825 h 6858307"/>
              <a:gd name="connsiteX3" fmla="*/ 2048284 w 2546554"/>
              <a:gd name="connsiteY3" fmla="*/ 6858307 h 6858307"/>
              <a:gd name="connsiteX4" fmla="*/ 0 w 2546554"/>
              <a:gd name="connsiteY4" fmla="*/ 0 h 6858307"/>
              <a:gd name="connsiteX0" fmla="*/ 0 w 2546554"/>
              <a:gd name="connsiteY0" fmla="*/ 0 h 6858307"/>
              <a:gd name="connsiteX1" fmla="*/ 442451 w 2546554"/>
              <a:gd name="connsiteY1" fmla="*/ 0 h 6858307"/>
              <a:gd name="connsiteX2" fmla="*/ 2546554 w 2546554"/>
              <a:gd name="connsiteY2" fmla="*/ 6854825 h 6858307"/>
              <a:gd name="connsiteX3" fmla="*/ 2076859 w 2546554"/>
              <a:gd name="connsiteY3" fmla="*/ 6858307 h 6858307"/>
              <a:gd name="connsiteX4" fmla="*/ 0 w 2546554"/>
              <a:gd name="connsiteY4" fmla="*/ 0 h 6858307"/>
              <a:gd name="connsiteX0" fmla="*/ 0 w 2546554"/>
              <a:gd name="connsiteY0" fmla="*/ 0 h 6867832"/>
              <a:gd name="connsiteX1" fmla="*/ 442451 w 2546554"/>
              <a:gd name="connsiteY1" fmla="*/ 0 h 6867832"/>
              <a:gd name="connsiteX2" fmla="*/ 2546554 w 2546554"/>
              <a:gd name="connsiteY2" fmla="*/ 6854825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086384 w 2546554"/>
              <a:gd name="connsiteY3" fmla="*/ 6867832 h 6867832"/>
              <a:gd name="connsiteX4" fmla="*/ 0 w 2546554"/>
              <a:gd name="connsiteY4" fmla="*/ 0 h 6867832"/>
              <a:gd name="connsiteX0" fmla="*/ 0 w 2422729"/>
              <a:gd name="connsiteY0" fmla="*/ 0 h 6877357"/>
              <a:gd name="connsiteX1" fmla="*/ 318626 w 2422729"/>
              <a:gd name="connsiteY1" fmla="*/ 9525 h 6877357"/>
              <a:gd name="connsiteX2" fmla="*/ 2422729 w 2422729"/>
              <a:gd name="connsiteY2" fmla="*/ 6873875 h 6877357"/>
              <a:gd name="connsiteX3" fmla="*/ 1962559 w 2422729"/>
              <a:gd name="connsiteY3" fmla="*/ 6877357 h 6877357"/>
              <a:gd name="connsiteX4" fmla="*/ 0 w 2422729"/>
              <a:gd name="connsiteY4" fmla="*/ 0 h 6877357"/>
              <a:gd name="connsiteX0" fmla="*/ 0 w 2422729"/>
              <a:gd name="connsiteY0" fmla="*/ 0 h 6896407"/>
              <a:gd name="connsiteX1" fmla="*/ 318626 w 2422729"/>
              <a:gd name="connsiteY1" fmla="*/ 9525 h 6896407"/>
              <a:gd name="connsiteX2" fmla="*/ 2422729 w 2422729"/>
              <a:gd name="connsiteY2" fmla="*/ 6873875 h 6896407"/>
              <a:gd name="connsiteX3" fmla="*/ 2086384 w 2422729"/>
              <a:gd name="connsiteY3" fmla="*/ 6896407 h 6896407"/>
              <a:gd name="connsiteX4" fmla="*/ 0 w 2422729"/>
              <a:gd name="connsiteY4" fmla="*/ 0 h 6896407"/>
              <a:gd name="connsiteX0" fmla="*/ 0 w 2422729"/>
              <a:gd name="connsiteY0" fmla="*/ 0 h 6877357"/>
              <a:gd name="connsiteX1" fmla="*/ 318626 w 2422729"/>
              <a:gd name="connsiteY1" fmla="*/ 9525 h 6877357"/>
              <a:gd name="connsiteX2" fmla="*/ 2422729 w 2422729"/>
              <a:gd name="connsiteY2" fmla="*/ 6873875 h 6877357"/>
              <a:gd name="connsiteX3" fmla="*/ 2086384 w 2422729"/>
              <a:gd name="connsiteY3" fmla="*/ 6877357 h 6877357"/>
              <a:gd name="connsiteX4" fmla="*/ 0 w 2422729"/>
              <a:gd name="connsiteY4" fmla="*/ 0 h 687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729" h="6877357">
                <a:moveTo>
                  <a:pt x="0" y="0"/>
                </a:moveTo>
                <a:lnTo>
                  <a:pt x="318626" y="9525"/>
                </a:lnTo>
                <a:lnTo>
                  <a:pt x="2422729" y="6873875"/>
                </a:lnTo>
                <a:lnTo>
                  <a:pt x="2086384" y="6877357"/>
                </a:lnTo>
                <a:lnTo>
                  <a:pt x="0" y="0"/>
                </a:lnTo>
                <a:close/>
              </a:path>
            </a:pathLst>
          </a:cu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39" name="Grup 38"/>
          <p:cNvGrpSpPr/>
          <p:nvPr/>
        </p:nvGrpSpPr>
        <p:grpSpPr>
          <a:xfrm>
            <a:off x="554927" y="2924925"/>
            <a:ext cx="7464948" cy="923330"/>
            <a:chOff x="554927" y="1881525"/>
            <a:chExt cx="7464948" cy="923330"/>
          </a:xfrm>
        </p:grpSpPr>
        <p:sp>
          <p:nvSpPr>
            <p:cNvPr id="40" name="Metin kutusu 39"/>
            <p:cNvSpPr txBox="1"/>
            <p:nvPr/>
          </p:nvSpPr>
          <p:spPr>
            <a:xfrm>
              <a:off x="746177" y="1881525"/>
              <a:ext cx="7273698" cy="923330"/>
            </a:xfrm>
            <a:prstGeom prst="rect">
              <a:avLst/>
            </a:prstGeom>
            <a:noFill/>
          </p:spPr>
          <p:txBody>
            <a:bodyPr wrap="square" rtlCol="0">
              <a:spAutoFit/>
            </a:bodyPr>
            <a:lstStyle/>
            <a:p>
              <a:r>
                <a:rPr lang="tr-TR" b="1" dirty="0">
                  <a:solidFill>
                    <a:srgbClr val="E61F4F"/>
                  </a:solidFill>
                </a:rPr>
                <a:t>Söylentiye göre...</a:t>
              </a:r>
            </a:p>
            <a:p>
              <a:r>
                <a:rPr lang="tr-TR" dirty="0">
                  <a:solidFill>
                    <a:srgbClr val="575757"/>
                  </a:solidFill>
                </a:rPr>
                <a:t>"Alkol, cinsel gücü arttırır! Yanlış!</a:t>
              </a:r>
            </a:p>
            <a:p>
              <a:r>
                <a:rPr lang="tr-TR" dirty="0">
                  <a:solidFill>
                    <a:srgbClr val="575757"/>
                  </a:solidFill>
                </a:rPr>
                <a:t>Aksine erkeklerde cinsel gücü azaltır ve iktidarsızlığa sebep olur. </a:t>
              </a:r>
            </a:p>
          </p:txBody>
        </p:sp>
        <p:pic>
          <p:nvPicPr>
            <p:cNvPr id="41" name="Resim 40"/>
            <p:cNvPicPr>
              <a:picLocks noChangeAspect="1"/>
            </p:cNvPicPr>
            <p:nvPr/>
          </p:nvPicPr>
          <p:blipFill>
            <a:blip r:embed="rId5"/>
            <a:stretch>
              <a:fillRect/>
            </a:stretch>
          </p:blipFill>
          <p:spPr>
            <a:xfrm>
              <a:off x="554927" y="1991580"/>
              <a:ext cx="191250" cy="180000"/>
            </a:xfrm>
            <a:prstGeom prst="rect">
              <a:avLst/>
            </a:prstGeom>
          </p:spPr>
        </p:pic>
      </p:grpSp>
      <p:grpSp>
        <p:nvGrpSpPr>
          <p:cNvPr id="44" name="Grup 43"/>
          <p:cNvGrpSpPr/>
          <p:nvPr/>
        </p:nvGrpSpPr>
        <p:grpSpPr>
          <a:xfrm>
            <a:off x="554927" y="3855096"/>
            <a:ext cx="7464948" cy="1200329"/>
            <a:chOff x="554927" y="1881525"/>
            <a:chExt cx="7464948" cy="1200329"/>
          </a:xfrm>
        </p:grpSpPr>
        <p:sp>
          <p:nvSpPr>
            <p:cNvPr id="45" name="Metin kutusu 44"/>
            <p:cNvSpPr txBox="1"/>
            <p:nvPr/>
          </p:nvSpPr>
          <p:spPr>
            <a:xfrm>
              <a:off x="746177" y="1881525"/>
              <a:ext cx="7273698" cy="1200329"/>
            </a:xfrm>
            <a:prstGeom prst="rect">
              <a:avLst/>
            </a:prstGeom>
            <a:noFill/>
          </p:spPr>
          <p:txBody>
            <a:bodyPr wrap="square" rtlCol="0">
              <a:spAutoFit/>
            </a:bodyPr>
            <a:lstStyle/>
            <a:p>
              <a:r>
                <a:rPr lang="tr-TR" b="1" dirty="0">
                  <a:solidFill>
                    <a:srgbClr val="E61F4F"/>
                  </a:solidFill>
                </a:rPr>
                <a:t>Deseler de...</a:t>
              </a:r>
            </a:p>
            <a:p>
              <a:r>
                <a:rPr lang="tr-TR" dirty="0">
                  <a:solidFill>
                    <a:srgbClr val="575757"/>
                  </a:solidFill>
                </a:rPr>
                <a:t>“Alkol, iştah açıcıdır.” Yanlış!</a:t>
              </a:r>
            </a:p>
            <a:p>
              <a:r>
                <a:rPr lang="tr-TR" dirty="0">
                  <a:solidFill>
                    <a:srgbClr val="575757"/>
                  </a:solidFill>
                </a:rPr>
                <a:t>Alkollü içkiler iştah açmaz. Aksine mide rahatsızlıklarına ve</a:t>
              </a:r>
            </a:p>
            <a:p>
              <a:r>
                <a:rPr lang="tr-TR" dirty="0">
                  <a:solidFill>
                    <a:srgbClr val="575757"/>
                  </a:solidFill>
                </a:rPr>
                <a:t>sindirim bozukluğuna sebep olur.</a:t>
              </a:r>
            </a:p>
          </p:txBody>
        </p:sp>
        <p:pic>
          <p:nvPicPr>
            <p:cNvPr id="46" name="Resim 45"/>
            <p:cNvPicPr>
              <a:picLocks noChangeAspect="1"/>
            </p:cNvPicPr>
            <p:nvPr/>
          </p:nvPicPr>
          <p:blipFill>
            <a:blip r:embed="rId5"/>
            <a:stretch>
              <a:fillRect/>
            </a:stretch>
          </p:blipFill>
          <p:spPr>
            <a:xfrm>
              <a:off x="554927" y="1991580"/>
              <a:ext cx="191250" cy="180000"/>
            </a:xfrm>
            <a:prstGeom prst="rect">
              <a:avLst/>
            </a:prstGeom>
          </p:spPr>
        </p:pic>
      </p:grpSp>
    </p:spTree>
    <p:extLst>
      <p:ext uri="{BB962C8B-B14F-4D97-AF65-F5344CB8AC3E}">
        <p14:creationId xmlns:p14="http://schemas.microsoft.com/office/powerpoint/2010/main" val="297815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250" fill="hold"/>
                                        <p:tgtEl>
                                          <p:spTgt spid="42"/>
                                        </p:tgtEl>
                                        <p:attrNameLst>
                                          <p:attrName>ppt_x</p:attrName>
                                        </p:attrNameLst>
                                      </p:cBhvr>
                                      <p:tavLst>
                                        <p:tav tm="0">
                                          <p:val>
                                            <p:strVal val="1+#ppt_w/2"/>
                                          </p:val>
                                        </p:tav>
                                        <p:tav tm="100000">
                                          <p:val>
                                            <p:strVal val="#ppt_x"/>
                                          </p:val>
                                        </p:tav>
                                      </p:tavLst>
                                    </p:anim>
                                    <p:anim calcmode="lin" valueType="num">
                                      <p:cBhvr additive="base">
                                        <p:cTn id="28" dur="25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250" fill="hold"/>
                                        <p:tgtEl>
                                          <p:spTgt spid="43"/>
                                        </p:tgtEl>
                                        <p:attrNameLst>
                                          <p:attrName>ppt_x</p:attrName>
                                        </p:attrNameLst>
                                      </p:cBhvr>
                                      <p:tavLst>
                                        <p:tav tm="0">
                                          <p:val>
                                            <p:strVal val="1+#ppt_w/2"/>
                                          </p:val>
                                        </p:tav>
                                        <p:tav tm="100000">
                                          <p:val>
                                            <p:strVal val="#ppt_x"/>
                                          </p:val>
                                        </p:tav>
                                      </p:tavLst>
                                    </p:anim>
                                    <p:anim calcmode="lin" valueType="num">
                                      <p:cBhvr additive="base">
                                        <p:cTn id="32" dur="250" fill="hold"/>
                                        <p:tgtEl>
                                          <p:spTgt spid="43"/>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250"/>
                                        <p:tgtEl>
                                          <p:spTgt spid="29"/>
                                        </p:tgtEl>
                                      </p:cBhvr>
                                    </p:animEffect>
                                  </p:childTnLst>
                                </p:cTn>
                              </p:par>
                            </p:childTnLst>
                          </p:cTn>
                        </p:par>
                        <p:par>
                          <p:cTn id="37" fill="hold">
                            <p:stCondLst>
                              <p:cond delay="1750"/>
                            </p:stCondLst>
                            <p:childTnLst>
                              <p:par>
                                <p:cTn id="38" presetID="10" presetClass="entr" presetSubtype="0"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250"/>
                                        <p:tgtEl>
                                          <p:spTgt spid="39"/>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3" grpId="0" animBg="1"/>
      <p:bldP spid="15" grpId="0" animBg="1"/>
      <p:bldP spid="26" grpId="0" animBg="1"/>
      <p:bldP spid="28" grpId="0"/>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ikdörtgen 23"/>
          <p:cNvSpPr/>
          <p:nvPr/>
        </p:nvSpPr>
        <p:spPr>
          <a:xfrm flipH="1">
            <a:off x="7307296" y="-3175"/>
            <a:ext cx="4884703" cy="685800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019" h="6858000">
                <a:moveTo>
                  <a:pt x="0" y="0"/>
                </a:moveTo>
                <a:lnTo>
                  <a:pt x="3824748" y="0"/>
                </a:lnTo>
                <a:lnTo>
                  <a:pt x="5919019" y="6858000"/>
                </a:lnTo>
                <a:lnTo>
                  <a:pt x="0" y="6858000"/>
                </a:lnTo>
                <a:lnTo>
                  <a:pt x="0" y="0"/>
                </a:lnTo>
                <a:close/>
              </a:path>
            </a:pathLst>
          </a:custGeom>
          <a:blipFill dpi="0" rotWithShape="0">
            <a:blip r:embed="rId3" cstate="screen">
              <a:alphaModFix amt="92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lumMod val="85000"/>
                      </a:schemeClr>
                    </a:solidFill>
                  </a:rPr>
                  <a:t>23</a:t>
                </a:r>
              </a:p>
            </p:txBody>
          </p:sp>
        </p:grpSp>
        <p:pic>
          <p:nvPicPr>
            <p:cNvPr id="123" name="Resim 122"/>
            <p:cNvPicPr>
              <a:picLocks noChangeAspect="1"/>
            </p:cNvPicPr>
            <p:nvPr/>
          </p:nvPicPr>
          <p:blipFill>
            <a:blip r:embed="rId4"/>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496252"/>
            <a:ext cx="7923284" cy="830997"/>
          </a:xfrm>
          <a:prstGeom prst="rect">
            <a:avLst/>
          </a:prstGeom>
          <a:noFill/>
        </p:spPr>
        <p:txBody>
          <a:bodyPr wrap="square" rtlCol="0">
            <a:spAutoFit/>
          </a:bodyPr>
          <a:lstStyle/>
          <a:p>
            <a:r>
              <a:rPr lang="tr-TR" sz="4800" b="1" dirty="0"/>
              <a:t>Yanlış bilinenler</a:t>
            </a:r>
          </a:p>
        </p:txBody>
      </p:sp>
      <p:grpSp>
        <p:nvGrpSpPr>
          <p:cNvPr id="29" name="Grup 28"/>
          <p:cNvGrpSpPr/>
          <p:nvPr/>
        </p:nvGrpSpPr>
        <p:grpSpPr>
          <a:xfrm>
            <a:off x="554927" y="1732597"/>
            <a:ext cx="7464948" cy="1477328"/>
            <a:chOff x="554927" y="1881525"/>
            <a:chExt cx="7464948" cy="1477328"/>
          </a:xfrm>
        </p:grpSpPr>
        <p:sp>
          <p:nvSpPr>
            <p:cNvPr id="30" name="Metin kutusu 29"/>
            <p:cNvSpPr txBox="1"/>
            <p:nvPr/>
          </p:nvSpPr>
          <p:spPr>
            <a:xfrm>
              <a:off x="746177" y="1881525"/>
              <a:ext cx="7273698" cy="1477328"/>
            </a:xfrm>
            <a:prstGeom prst="rect">
              <a:avLst/>
            </a:prstGeom>
            <a:noFill/>
          </p:spPr>
          <p:txBody>
            <a:bodyPr wrap="square" rtlCol="0">
              <a:spAutoFit/>
            </a:bodyPr>
            <a:lstStyle/>
            <a:p>
              <a:r>
                <a:rPr lang="tr-TR" b="1" dirty="0">
                  <a:solidFill>
                    <a:srgbClr val="E61F4F"/>
                  </a:solidFill>
                </a:rPr>
                <a:t>Derler ki...</a:t>
              </a:r>
            </a:p>
            <a:p>
              <a:r>
                <a:rPr lang="tr-TR" dirty="0">
                  <a:solidFill>
                    <a:srgbClr val="575757"/>
                  </a:solidFill>
                </a:rPr>
                <a:t>“Alkollü içecekler vücudu ısıtır.” Yanlış!</a:t>
              </a:r>
            </a:p>
            <a:p>
              <a:r>
                <a:rPr lang="tr-TR" dirty="0">
                  <a:solidFill>
                    <a:srgbClr val="575757"/>
                  </a:solidFill>
                </a:rPr>
                <a:t>Tam tersine alkol alındığında vücut ısısı düşer. Alkol aldıktan sonra görülen sıcaklık hissi, kanın yüzeye doğru akışının cildi ve ciltteki sinir uçlarını ısıtması ve bunun beyne sıcaklık algısı iletmesindendir. Bu, yanıltıcı bir histir.</a:t>
              </a:r>
            </a:p>
          </p:txBody>
        </p:sp>
        <p:pic>
          <p:nvPicPr>
            <p:cNvPr id="31" name="Resim 30"/>
            <p:cNvPicPr>
              <a:picLocks noChangeAspect="1"/>
            </p:cNvPicPr>
            <p:nvPr/>
          </p:nvPicPr>
          <p:blipFill>
            <a:blip r:embed="rId5"/>
            <a:stretch>
              <a:fillRect/>
            </a:stretch>
          </p:blipFill>
          <p:spPr>
            <a:xfrm>
              <a:off x="554927" y="1991580"/>
              <a:ext cx="191250" cy="180000"/>
            </a:xfrm>
            <a:prstGeom prst="rect">
              <a:avLst/>
            </a:prstGeom>
          </p:spPr>
        </p:pic>
      </p:grpSp>
      <p:sp>
        <p:nvSpPr>
          <p:cNvPr id="43" name="Dikdörtgen 24"/>
          <p:cNvSpPr/>
          <p:nvPr/>
        </p:nvSpPr>
        <p:spPr>
          <a:xfrm flipH="1">
            <a:off x="7046751" y="-9525"/>
            <a:ext cx="1999371" cy="6877357"/>
          </a:xfrm>
          <a:custGeom>
            <a:avLst/>
            <a:gdLst>
              <a:gd name="connsiteX0" fmla="*/ 0 w 442451"/>
              <a:gd name="connsiteY0" fmla="*/ 0 h 6854825"/>
              <a:gd name="connsiteX1" fmla="*/ 442451 w 442451"/>
              <a:gd name="connsiteY1" fmla="*/ 0 h 6854825"/>
              <a:gd name="connsiteX2" fmla="*/ 442451 w 442451"/>
              <a:gd name="connsiteY2" fmla="*/ 6854825 h 6854825"/>
              <a:gd name="connsiteX3" fmla="*/ 0 w 442451"/>
              <a:gd name="connsiteY3" fmla="*/ 6854825 h 6854825"/>
              <a:gd name="connsiteX4" fmla="*/ 0 w 442451"/>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0 w 2546554"/>
              <a:gd name="connsiteY3" fmla="*/ 6854825 h 6854825"/>
              <a:gd name="connsiteX4" fmla="*/ 0 w 2546554"/>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2025445 w 2546554"/>
              <a:gd name="connsiteY3" fmla="*/ 6844993 h 6854825"/>
              <a:gd name="connsiteX4" fmla="*/ 0 w 2546554"/>
              <a:gd name="connsiteY4" fmla="*/ 0 h 6854825"/>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58307"/>
              <a:gd name="connsiteX1" fmla="*/ 442451 w 2546554"/>
              <a:gd name="connsiteY1" fmla="*/ 0 h 6858307"/>
              <a:gd name="connsiteX2" fmla="*/ 2546554 w 2546554"/>
              <a:gd name="connsiteY2" fmla="*/ 6854825 h 6858307"/>
              <a:gd name="connsiteX3" fmla="*/ 2048284 w 2546554"/>
              <a:gd name="connsiteY3" fmla="*/ 6858307 h 6858307"/>
              <a:gd name="connsiteX4" fmla="*/ 0 w 2546554"/>
              <a:gd name="connsiteY4" fmla="*/ 0 h 6858307"/>
              <a:gd name="connsiteX0" fmla="*/ 0 w 2546554"/>
              <a:gd name="connsiteY0" fmla="*/ 0 h 6858307"/>
              <a:gd name="connsiteX1" fmla="*/ 442451 w 2546554"/>
              <a:gd name="connsiteY1" fmla="*/ 0 h 6858307"/>
              <a:gd name="connsiteX2" fmla="*/ 2546554 w 2546554"/>
              <a:gd name="connsiteY2" fmla="*/ 6854825 h 6858307"/>
              <a:gd name="connsiteX3" fmla="*/ 2076859 w 2546554"/>
              <a:gd name="connsiteY3" fmla="*/ 6858307 h 6858307"/>
              <a:gd name="connsiteX4" fmla="*/ 0 w 2546554"/>
              <a:gd name="connsiteY4" fmla="*/ 0 h 6858307"/>
              <a:gd name="connsiteX0" fmla="*/ 0 w 2546554"/>
              <a:gd name="connsiteY0" fmla="*/ 0 h 6867832"/>
              <a:gd name="connsiteX1" fmla="*/ 442451 w 2546554"/>
              <a:gd name="connsiteY1" fmla="*/ 0 h 6867832"/>
              <a:gd name="connsiteX2" fmla="*/ 2546554 w 2546554"/>
              <a:gd name="connsiteY2" fmla="*/ 6854825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086384 w 2546554"/>
              <a:gd name="connsiteY3" fmla="*/ 6867832 h 6867832"/>
              <a:gd name="connsiteX4" fmla="*/ 0 w 2546554"/>
              <a:gd name="connsiteY4" fmla="*/ 0 h 6867832"/>
              <a:gd name="connsiteX0" fmla="*/ 0 w 2422729"/>
              <a:gd name="connsiteY0" fmla="*/ 0 h 6877357"/>
              <a:gd name="connsiteX1" fmla="*/ 318626 w 2422729"/>
              <a:gd name="connsiteY1" fmla="*/ 9525 h 6877357"/>
              <a:gd name="connsiteX2" fmla="*/ 2422729 w 2422729"/>
              <a:gd name="connsiteY2" fmla="*/ 6873875 h 6877357"/>
              <a:gd name="connsiteX3" fmla="*/ 1962559 w 2422729"/>
              <a:gd name="connsiteY3" fmla="*/ 6877357 h 6877357"/>
              <a:gd name="connsiteX4" fmla="*/ 0 w 2422729"/>
              <a:gd name="connsiteY4" fmla="*/ 0 h 6877357"/>
              <a:gd name="connsiteX0" fmla="*/ 0 w 2422729"/>
              <a:gd name="connsiteY0" fmla="*/ 0 h 6896407"/>
              <a:gd name="connsiteX1" fmla="*/ 318626 w 2422729"/>
              <a:gd name="connsiteY1" fmla="*/ 9525 h 6896407"/>
              <a:gd name="connsiteX2" fmla="*/ 2422729 w 2422729"/>
              <a:gd name="connsiteY2" fmla="*/ 6873875 h 6896407"/>
              <a:gd name="connsiteX3" fmla="*/ 2086384 w 2422729"/>
              <a:gd name="connsiteY3" fmla="*/ 6896407 h 6896407"/>
              <a:gd name="connsiteX4" fmla="*/ 0 w 2422729"/>
              <a:gd name="connsiteY4" fmla="*/ 0 h 6896407"/>
              <a:gd name="connsiteX0" fmla="*/ 0 w 2422729"/>
              <a:gd name="connsiteY0" fmla="*/ 0 h 6877357"/>
              <a:gd name="connsiteX1" fmla="*/ 318626 w 2422729"/>
              <a:gd name="connsiteY1" fmla="*/ 9525 h 6877357"/>
              <a:gd name="connsiteX2" fmla="*/ 2422729 w 2422729"/>
              <a:gd name="connsiteY2" fmla="*/ 6873875 h 6877357"/>
              <a:gd name="connsiteX3" fmla="*/ 2086384 w 2422729"/>
              <a:gd name="connsiteY3" fmla="*/ 6877357 h 6877357"/>
              <a:gd name="connsiteX4" fmla="*/ 0 w 2422729"/>
              <a:gd name="connsiteY4" fmla="*/ 0 h 687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729" h="6877357">
                <a:moveTo>
                  <a:pt x="0" y="0"/>
                </a:moveTo>
                <a:lnTo>
                  <a:pt x="318626" y="9525"/>
                </a:lnTo>
                <a:lnTo>
                  <a:pt x="2422729" y="6873875"/>
                </a:lnTo>
                <a:lnTo>
                  <a:pt x="2086384" y="6877357"/>
                </a:lnTo>
                <a:lnTo>
                  <a:pt x="0" y="0"/>
                </a:lnTo>
                <a:close/>
              </a:path>
            </a:pathLst>
          </a:cu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39" name="Grup 38"/>
          <p:cNvGrpSpPr/>
          <p:nvPr/>
        </p:nvGrpSpPr>
        <p:grpSpPr>
          <a:xfrm>
            <a:off x="554927" y="3352336"/>
            <a:ext cx="7464948" cy="1477328"/>
            <a:chOff x="554927" y="1881525"/>
            <a:chExt cx="7464948" cy="1477328"/>
          </a:xfrm>
        </p:grpSpPr>
        <p:sp>
          <p:nvSpPr>
            <p:cNvPr id="40" name="Metin kutusu 39"/>
            <p:cNvSpPr txBox="1"/>
            <p:nvPr/>
          </p:nvSpPr>
          <p:spPr>
            <a:xfrm>
              <a:off x="746177" y="1881525"/>
              <a:ext cx="7273698" cy="1477328"/>
            </a:xfrm>
            <a:prstGeom prst="rect">
              <a:avLst/>
            </a:prstGeom>
            <a:noFill/>
          </p:spPr>
          <p:txBody>
            <a:bodyPr wrap="square" rtlCol="0">
              <a:spAutoFit/>
            </a:bodyPr>
            <a:lstStyle/>
            <a:p>
              <a:r>
                <a:rPr lang="tr-TR" b="1" dirty="0">
                  <a:solidFill>
                    <a:srgbClr val="E61F4F"/>
                  </a:solidFill>
                </a:rPr>
                <a:t>Sanılana göre...</a:t>
              </a:r>
            </a:p>
            <a:p>
              <a:r>
                <a:rPr lang="tr-TR" dirty="0">
                  <a:solidFill>
                    <a:srgbClr val="575757"/>
                  </a:solidFill>
                </a:rPr>
                <a:t>“Alkol, sesi açar, bu nedenle bazıları kürsüye ya da sahneye çıkmadan</a:t>
              </a:r>
            </a:p>
            <a:p>
              <a:r>
                <a:rPr lang="tr-TR" dirty="0">
                  <a:solidFill>
                    <a:srgbClr val="575757"/>
                  </a:solidFill>
                </a:rPr>
                <a:t>alkol alırlar.” Yanlış!</a:t>
              </a:r>
            </a:p>
            <a:p>
              <a:r>
                <a:rPr lang="tr-TR" dirty="0">
                  <a:solidFill>
                    <a:srgbClr val="575757"/>
                  </a:solidFill>
                </a:rPr>
                <a:t>Alkol vücuttaki su miktarını azaltır ve vücudu Susuz bırakır. Bu durum konuşmaya ve şarkı söylemeye olumsuz olarak yansır. </a:t>
              </a:r>
            </a:p>
          </p:txBody>
        </p:sp>
        <p:pic>
          <p:nvPicPr>
            <p:cNvPr id="41" name="Resim 40"/>
            <p:cNvPicPr>
              <a:picLocks noChangeAspect="1"/>
            </p:cNvPicPr>
            <p:nvPr/>
          </p:nvPicPr>
          <p:blipFill>
            <a:blip r:embed="rId5"/>
            <a:stretch>
              <a:fillRect/>
            </a:stretch>
          </p:blipFill>
          <p:spPr>
            <a:xfrm>
              <a:off x="554927" y="1991580"/>
              <a:ext cx="191250" cy="180000"/>
            </a:xfrm>
            <a:prstGeom prst="rect">
              <a:avLst/>
            </a:prstGeom>
          </p:spPr>
        </p:pic>
      </p:grpSp>
    </p:spTree>
    <p:extLst>
      <p:ext uri="{BB962C8B-B14F-4D97-AF65-F5344CB8AC3E}">
        <p14:creationId xmlns:p14="http://schemas.microsoft.com/office/powerpoint/2010/main" val="4392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250" fill="hold"/>
                                        <p:tgtEl>
                                          <p:spTgt spid="42"/>
                                        </p:tgtEl>
                                        <p:attrNameLst>
                                          <p:attrName>ppt_x</p:attrName>
                                        </p:attrNameLst>
                                      </p:cBhvr>
                                      <p:tavLst>
                                        <p:tav tm="0">
                                          <p:val>
                                            <p:strVal val="1+#ppt_w/2"/>
                                          </p:val>
                                        </p:tav>
                                        <p:tav tm="100000">
                                          <p:val>
                                            <p:strVal val="#ppt_x"/>
                                          </p:val>
                                        </p:tav>
                                      </p:tavLst>
                                    </p:anim>
                                    <p:anim calcmode="lin" valueType="num">
                                      <p:cBhvr additive="base">
                                        <p:cTn id="28" dur="25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250" fill="hold"/>
                                        <p:tgtEl>
                                          <p:spTgt spid="43"/>
                                        </p:tgtEl>
                                        <p:attrNameLst>
                                          <p:attrName>ppt_x</p:attrName>
                                        </p:attrNameLst>
                                      </p:cBhvr>
                                      <p:tavLst>
                                        <p:tav tm="0">
                                          <p:val>
                                            <p:strVal val="1+#ppt_w/2"/>
                                          </p:val>
                                        </p:tav>
                                        <p:tav tm="100000">
                                          <p:val>
                                            <p:strVal val="#ppt_x"/>
                                          </p:val>
                                        </p:tav>
                                      </p:tavLst>
                                    </p:anim>
                                    <p:anim calcmode="lin" valueType="num">
                                      <p:cBhvr additive="base">
                                        <p:cTn id="32" dur="250" fill="hold"/>
                                        <p:tgtEl>
                                          <p:spTgt spid="43"/>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250"/>
                                        <p:tgtEl>
                                          <p:spTgt spid="29"/>
                                        </p:tgtEl>
                                      </p:cBhvr>
                                    </p:animEffect>
                                  </p:childTnLst>
                                </p:cTn>
                              </p:par>
                            </p:childTnLst>
                          </p:cTn>
                        </p:par>
                        <p:par>
                          <p:cTn id="37" fill="hold">
                            <p:stCondLst>
                              <p:cond delay="1750"/>
                            </p:stCondLst>
                            <p:childTnLst>
                              <p:par>
                                <p:cTn id="38" presetID="10" presetClass="entr" presetSubtype="0"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3" grpId="0" animBg="1"/>
      <p:bldP spid="15" grpId="0" animBg="1"/>
      <p:bldP spid="26" grpId="0" animBg="1"/>
      <p:bldP spid="28"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flipH="1">
            <a:off x="-11112" y="0"/>
            <a:ext cx="12212637" cy="6858000"/>
          </a:xfrm>
          <a:prstGeom prst="rect">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Freeform 5"/>
          <p:cNvSpPr>
            <a:spLocks/>
          </p:cNvSpPr>
          <p:nvPr/>
        </p:nvSpPr>
        <p:spPr bwMode="auto">
          <a:xfrm flipH="1">
            <a:off x="-4" y="1089898"/>
            <a:ext cx="1005718" cy="2339102"/>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1076834" y="2742317"/>
            <a:ext cx="2765694" cy="1200329"/>
          </a:xfrm>
          <a:prstGeom prst="rect">
            <a:avLst/>
          </a:prstGeom>
          <a:noFill/>
        </p:spPr>
        <p:txBody>
          <a:bodyPr wrap="none" rtlCol="0">
            <a:spAutoFit/>
          </a:bodyPr>
          <a:lstStyle/>
          <a:p>
            <a:r>
              <a:rPr lang="tr-TR" sz="3600" b="1" dirty="0">
                <a:solidFill>
                  <a:schemeClr val="bg1"/>
                </a:solidFill>
              </a:rPr>
              <a:t>Ne yaparlardı</a:t>
            </a:r>
          </a:p>
          <a:p>
            <a:r>
              <a:rPr lang="tr-TR" sz="3600" b="1" dirty="0">
                <a:solidFill>
                  <a:schemeClr val="bg1"/>
                </a:solidFill>
              </a:rPr>
              <a:t>sizce?</a:t>
            </a: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1077141" y="1169809"/>
            <a:ext cx="3855799" cy="1631216"/>
          </a:xfrm>
          <a:prstGeom prst="rect">
            <a:avLst/>
          </a:prstGeom>
          <a:noFill/>
        </p:spPr>
        <p:txBody>
          <a:bodyPr wrap="none" rtlCol="0">
            <a:spAutoFit/>
          </a:bodyPr>
          <a:lstStyle/>
          <a:p>
            <a:r>
              <a:rPr lang="tr-TR" sz="2000" dirty="0">
                <a:solidFill>
                  <a:schemeClr val="bg1"/>
                </a:solidFill>
              </a:rPr>
              <a:t>Ruh sağlığı, fiziksel sağlık, aile</a:t>
            </a:r>
          </a:p>
          <a:p>
            <a:r>
              <a:rPr lang="tr-TR" sz="2000" dirty="0">
                <a:solidFill>
                  <a:schemeClr val="bg1"/>
                </a:solidFill>
              </a:rPr>
              <a:t>ve arkadaşlık ilişkileri, ekonomik</a:t>
            </a:r>
          </a:p>
          <a:p>
            <a:r>
              <a:rPr lang="tr-TR" sz="2000" dirty="0">
                <a:solidFill>
                  <a:schemeClr val="bg1"/>
                </a:solidFill>
              </a:rPr>
              <a:t>durum, iş ve çalışma hayatı gibi</a:t>
            </a:r>
          </a:p>
          <a:p>
            <a:r>
              <a:rPr lang="tr-TR" sz="2000" dirty="0">
                <a:solidFill>
                  <a:schemeClr val="bg1"/>
                </a:solidFill>
              </a:rPr>
              <a:t>alanlarda alkolün zararını görenlere</a:t>
            </a:r>
          </a:p>
          <a:p>
            <a:r>
              <a:rPr lang="tr-TR" sz="2000" dirty="0">
                <a:solidFill>
                  <a:schemeClr val="bg1"/>
                </a:solidFill>
              </a:rPr>
              <a:t>ikinci bir şans verilseydi…</a:t>
            </a:r>
            <a:endParaRPr lang="tr-TR" sz="2000" b="1" dirty="0">
              <a:solidFill>
                <a:schemeClr val="bg1"/>
              </a:solidFill>
            </a:endParaRP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solidFill>
                  </a:rPr>
                  <a:t>24</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Tree>
    <p:extLst>
      <p:ext uri="{BB962C8B-B14F-4D97-AF65-F5344CB8AC3E}">
        <p14:creationId xmlns:p14="http://schemas.microsoft.com/office/powerpoint/2010/main" val="194129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50"/>
                                        <p:tgtEl>
                                          <p:spTgt spid="1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5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fade">
                                      <p:cBhvr>
                                        <p:cTn id="18" dur="250"/>
                                        <p:tgtEl>
                                          <p:spTgt spid="102"/>
                                        </p:tgtEl>
                                      </p:cBhvr>
                                    </p:animEffect>
                                  </p:childTnLst>
                                </p:cTn>
                              </p:par>
                            </p:childTnLst>
                          </p:cTn>
                        </p:par>
                        <p:par>
                          <p:cTn id="19" fill="hold">
                            <p:stCondLst>
                              <p:cond delay="75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50" fill="hold"/>
                                        <p:tgtEl>
                                          <p:spTgt spid="9"/>
                                        </p:tgtEl>
                                        <p:attrNameLst>
                                          <p:attrName>ppt_x</p:attrName>
                                        </p:attrNameLst>
                                      </p:cBhvr>
                                      <p:tavLst>
                                        <p:tav tm="0">
                                          <p:val>
                                            <p:strVal val="0-#ppt_w/2"/>
                                          </p:val>
                                        </p:tav>
                                        <p:tav tm="100000">
                                          <p:val>
                                            <p:strVal val="#ppt_x"/>
                                          </p:val>
                                        </p:tav>
                                      </p:tavLst>
                                    </p:anim>
                                    <p:anim calcmode="lin" valueType="num">
                                      <p:cBhvr additive="base">
                                        <p:cTn id="23" dur="25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250"/>
                                        <p:tgtEl>
                                          <p:spTgt spid="16"/>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14" grpId="0"/>
      <p:bldP spid="15"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flipH="1">
            <a:off x="-11112" y="0"/>
            <a:ext cx="12212637" cy="6858000"/>
          </a:xfrm>
          <a:prstGeom prst="rect">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Freeform 5"/>
          <p:cNvSpPr>
            <a:spLocks/>
          </p:cNvSpPr>
          <p:nvPr/>
        </p:nvSpPr>
        <p:spPr bwMode="auto">
          <a:xfrm flipH="1">
            <a:off x="-4" y="1089898"/>
            <a:ext cx="1005718" cy="2339102"/>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1016822" y="1389626"/>
            <a:ext cx="2984278" cy="1569660"/>
          </a:xfrm>
          <a:prstGeom prst="rect">
            <a:avLst/>
          </a:prstGeom>
          <a:noFill/>
        </p:spPr>
        <p:txBody>
          <a:bodyPr wrap="none" rtlCol="0">
            <a:spAutoFit/>
          </a:bodyPr>
          <a:lstStyle/>
          <a:p>
            <a:r>
              <a:rPr lang="tr-TR" sz="6000" b="1" dirty="0">
                <a:solidFill>
                  <a:schemeClr val="bg1"/>
                </a:solidFill>
              </a:rPr>
              <a:t>Asla</a:t>
            </a:r>
          </a:p>
          <a:p>
            <a:r>
              <a:rPr lang="tr-TR" sz="3600" b="1" dirty="0">
                <a:solidFill>
                  <a:schemeClr val="bg1"/>
                </a:solidFill>
              </a:rPr>
              <a:t>başlamazlardı!</a:t>
            </a: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solidFill>
                  </a:rPr>
                  <a:t>25</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Tree>
    <p:extLst>
      <p:ext uri="{BB962C8B-B14F-4D97-AF65-F5344CB8AC3E}">
        <p14:creationId xmlns:p14="http://schemas.microsoft.com/office/powerpoint/2010/main" val="318791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50"/>
                                        <p:tgtEl>
                                          <p:spTgt spid="1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5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fade">
                                      <p:cBhvr>
                                        <p:cTn id="18" dur="250"/>
                                        <p:tgtEl>
                                          <p:spTgt spid="102"/>
                                        </p:tgtEl>
                                      </p:cBhvr>
                                    </p:animEffect>
                                  </p:childTnLst>
                                </p:cTn>
                              </p:par>
                            </p:childTnLst>
                          </p:cTn>
                        </p:par>
                        <p:par>
                          <p:cTn id="19" fill="hold">
                            <p:stCondLst>
                              <p:cond delay="75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50" fill="hold"/>
                                        <p:tgtEl>
                                          <p:spTgt spid="9"/>
                                        </p:tgtEl>
                                        <p:attrNameLst>
                                          <p:attrName>ppt_x</p:attrName>
                                        </p:attrNameLst>
                                      </p:cBhvr>
                                      <p:tavLst>
                                        <p:tav tm="0">
                                          <p:val>
                                            <p:strVal val="0-#ppt_w/2"/>
                                          </p:val>
                                        </p:tav>
                                        <p:tav tm="100000">
                                          <p:val>
                                            <p:strVal val="#ppt_x"/>
                                          </p:val>
                                        </p:tav>
                                      </p:tavLst>
                                    </p:anim>
                                    <p:anim calcmode="lin" valueType="num">
                                      <p:cBhvr additive="base">
                                        <p:cTn id="23" dur="25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14"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ikdörtgen 23"/>
          <p:cNvSpPr/>
          <p:nvPr/>
        </p:nvSpPr>
        <p:spPr>
          <a:xfrm flipH="1">
            <a:off x="7307296" y="-3175"/>
            <a:ext cx="4884703" cy="685800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019" h="6858000">
                <a:moveTo>
                  <a:pt x="0" y="0"/>
                </a:moveTo>
                <a:lnTo>
                  <a:pt x="3824748" y="0"/>
                </a:lnTo>
                <a:lnTo>
                  <a:pt x="5919019" y="6858000"/>
                </a:lnTo>
                <a:lnTo>
                  <a:pt x="0" y="6858000"/>
                </a:lnTo>
                <a:lnTo>
                  <a:pt x="0" y="0"/>
                </a:lnTo>
                <a:close/>
              </a:path>
            </a:pathLst>
          </a:custGeom>
          <a:blipFill dpi="0" rotWithShape="0">
            <a:blip r:embed="rId3" cstate="screen">
              <a:alphaModFix amt="92000"/>
              <a:extLst>
                <a:ext uri="{28A0092B-C50C-407E-A947-70E740481C1C}">
                  <a14:useLocalDpi xmlns:a14="http://schemas.microsoft.com/office/drawing/2010/main"/>
                </a:ext>
              </a:extLst>
            </a:blip>
            <a:srcRect/>
            <a:stretch>
              <a:fillRect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lumMod val="85000"/>
                      </a:schemeClr>
                    </a:solidFill>
                  </a:rPr>
                  <a:t>26</a:t>
                </a:r>
              </a:p>
            </p:txBody>
          </p:sp>
        </p:grpSp>
        <p:pic>
          <p:nvPicPr>
            <p:cNvPr id="123" name="Resim 122"/>
            <p:cNvPicPr>
              <a:picLocks noChangeAspect="1"/>
            </p:cNvPicPr>
            <p:nvPr/>
          </p:nvPicPr>
          <p:blipFill>
            <a:blip r:embed="rId4"/>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496252"/>
            <a:ext cx="7923284" cy="830997"/>
          </a:xfrm>
          <a:prstGeom prst="rect">
            <a:avLst/>
          </a:prstGeom>
          <a:noFill/>
        </p:spPr>
        <p:txBody>
          <a:bodyPr wrap="square" rtlCol="0">
            <a:spAutoFit/>
          </a:bodyPr>
          <a:lstStyle/>
          <a:p>
            <a:r>
              <a:rPr lang="tr-TR" sz="4800" b="1" dirty="0"/>
              <a:t>Davet yalanları</a:t>
            </a:r>
          </a:p>
        </p:txBody>
      </p:sp>
      <p:sp>
        <p:nvSpPr>
          <p:cNvPr id="43" name="Dikdörtgen 24"/>
          <p:cNvSpPr/>
          <p:nvPr/>
        </p:nvSpPr>
        <p:spPr>
          <a:xfrm flipH="1">
            <a:off x="7046751" y="-9525"/>
            <a:ext cx="1999371" cy="6877357"/>
          </a:xfrm>
          <a:custGeom>
            <a:avLst/>
            <a:gdLst>
              <a:gd name="connsiteX0" fmla="*/ 0 w 442451"/>
              <a:gd name="connsiteY0" fmla="*/ 0 h 6854825"/>
              <a:gd name="connsiteX1" fmla="*/ 442451 w 442451"/>
              <a:gd name="connsiteY1" fmla="*/ 0 h 6854825"/>
              <a:gd name="connsiteX2" fmla="*/ 442451 w 442451"/>
              <a:gd name="connsiteY2" fmla="*/ 6854825 h 6854825"/>
              <a:gd name="connsiteX3" fmla="*/ 0 w 442451"/>
              <a:gd name="connsiteY3" fmla="*/ 6854825 h 6854825"/>
              <a:gd name="connsiteX4" fmla="*/ 0 w 442451"/>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0 w 2546554"/>
              <a:gd name="connsiteY3" fmla="*/ 6854825 h 6854825"/>
              <a:gd name="connsiteX4" fmla="*/ 0 w 2546554"/>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2025445 w 2546554"/>
              <a:gd name="connsiteY3" fmla="*/ 6844993 h 6854825"/>
              <a:gd name="connsiteX4" fmla="*/ 0 w 2546554"/>
              <a:gd name="connsiteY4" fmla="*/ 0 h 6854825"/>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58307"/>
              <a:gd name="connsiteX1" fmla="*/ 442451 w 2546554"/>
              <a:gd name="connsiteY1" fmla="*/ 0 h 6858307"/>
              <a:gd name="connsiteX2" fmla="*/ 2546554 w 2546554"/>
              <a:gd name="connsiteY2" fmla="*/ 6854825 h 6858307"/>
              <a:gd name="connsiteX3" fmla="*/ 2048284 w 2546554"/>
              <a:gd name="connsiteY3" fmla="*/ 6858307 h 6858307"/>
              <a:gd name="connsiteX4" fmla="*/ 0 w 2546554"/>
              <a:gd name="connsiteY4" fmla="*/ 0 h 6858307"/>
              <a:gd name="connsiteX0" fmla="*/ 0 w 2546554"/>
              <a:gd name="connsiteY0" fmla="*/ 0 h 6858307"/>
              <a:gd name="connsiteX1" fmla="*/ 442451 w 2546554"/>
              <a:gd name="connsiteY1" fmla="*/ 0 h 6858307"/>
              <a:gd name="connsiteX2" fmla="*/ 2546554 w 2546554"/>
              <a:gd name="connsiteY2" fmla="*/ 6854825 h 6858307"/>
              <a:gd name="connsiteX3" fmla="*/ 2076859 w 2546554"/>
              <a:gd name="connsiteY3" fmla="*/ 6858307 h 6858307"/>
              <a:gd name="connsiteX4" fmla="*/ 0 w 2546554"/>
              <a:gd name="connsiteY4" fmla="*/ 0 h 6858307"/>
              <a:gd name="connsiteX0" fmla="*/ 0 w 2546554"/>
              <a:gd name="connsiteY0" fmla="*/ 0 h 6867832"/>
              <a:gd name="connsiteX1" fmla="*/ 442451 w 2546554"/>
              <a:gd name="connsiteY1" fmla="*/ 0 h 6867832"/>
              <a:gd name="connsiteX2" fmla="*/ 2546554 w 2546554"/>
              <a:gd name="connsiteY2" fmla="*/ 6854825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086384 w 2546554"/>
              <a:gd name="connsiteY3" fmla="*/ 6867832 h 6867832"/>
              <a:gd name="connsiteX4" fmla="*/ 0 w 2546554"/>
              <a:gd name="connsiteY4" fmla="*/ 0 h 6867832"/>
              <a:gd name="connsiteX0" fmla="*/ 0 w 2422729"/>
              <a:gd name="connsiteY0" fmla="*/ 0 h 6877357"/>
              <a:gd name="connsiteX1" fmla="*/ 318626 w 2422729"/>
              <a:gd name="connsiteY1" fmla="*/ 9525 h 6877357"/>
              <a:gd name="connsiteX2" fmla="*/ 2422729 w 2422729"/>
              <a:gd name="connsiteY2" fmla="*/ 6873875 h 6877357"/>
              <a:gd name="connsiteX3" fmla="*/ 1962559 w 2422729"/>
              <a:gd name="connsiteY3" fmla="*/ 6877357 h 6877357"/>
              <a:gd name="connsiteX4" fmla="*/ 0 w 2422729"/>
              <a:gd name="connsiteY4" fmla="*/ 0 h 6877357"/>
              <a:gd name="connsiteX0" fmla="*/ 0 w 2422729"/>
              <a:gd name="connsiteY0" fmla="*/ 0 h 6896407"/>
              <a:gd name="connsiteX1" fmla="*/ 318626 w 2422729"/>
              <a:gd name="connsiteY1" fmla="*/ 9525 h 6896407"/>
              <a:gd name="connsiteX2" fmla="*/ 2422729 w 2422729"/>
              <a:gd name="connsiteY2" fmla="*/ 6873875 h 6896407"/>
              <a:gd name="connsiteX3" fmla="*/ 2086384 w 2422729"/>
              <a:gd name="connsiteY3" fmla="*/ 6896407 h 6896407"/>
              <a:gd name="connsiteX4" fmla="*/ 0 w 2422729"/>
              <a:gd name="connsiteY4" fmla="*/ 0 h 6896407"/>
              <a:gd name="connsiteX0" fmla="*/ 0 w 2422729"/>
              <a:gd name="connsiteY0" fmla="*/ 0 h 6877357"/>
              <a:gd name="connsiteX1" fmla="*/ 318626 w 2422729"/>
              <a:gd name="connsiteY1" fmla="*/ 9525 h 6877357"/>
              <a:gd name="connsiteX2" fmla="*/ 2422729 w 2422729"/>
              <a:gd name="connsiteY2" fmla="*/ 6873875 h 6877357"/>
              <a:gd name="connsiteX3" fmla="*/ 2086384 w 2422729"/>
              <a:gd name="connsiteY3" fmla="*/ 6877357 h 6877357"/>
              <a:gd name="connsiteX4" fmla="*/ 0 w 2422729"/>
              <a:gd name="connsiteY4" fmla="*/ 0 h 687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729" h="6877357">
                <a:moveTo>
                  <a:pt x="0" y="0"/>
                </a:moveTo>
                <a:lnTo>
                  <a:pt x="318626" y="9525"/>
                </a:lnTo>
                <a:lnTo>
                  <a:pt x="2422729" y="6873875"/>
                </a:lnTo>
                <a:lnTo>
                  <a:pt x="2086384" y="6877357"/>
                </a:lnTo>
                <a:lnTo>
                  <a:pt x="0" y="0"/>
                </a:lnTo>
                <a:close/>
              </a:path>
            </a:pathLst>
          </a:cu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p:cNvSpPr txBox="1"/>
          <p:nvPr/>
        </p:nvSpPr>
        <p:spPr>
          <a:xfrm>
            <a:off x="428077" y="1682013"/>
            <a:ext cx="5571975" cy="2554545"/>
          </a:xfrm>
          <a:prstGeom prst="rect">
            <a:avLst/>
          </a:prstGeom>
          <a:noFill/>
        </p:spPr>
        <p:txBody>
          <a:bodyPr wrap="none" rtlCol="0">
            <a:spAutoFit/>
          </a:bodyPr>
          <a:lstStyle/>
          <a:p>
            <a:r>
              <a:rPr lang="tr-TR" sz="2000" dirty="0">
                <a:solidFill>
                  <a:srgbClr val="575757"/>
                </a:solidFill>
              </a:rPr>
              <a:t>Alınan ilk alkol, birçok kötü sonuçla karşılaşılacak bir</a:t>
            </a:r>
          </a:p>
          <a:p>
            <a:r>
              <a:rPr lang="tr-TR" sz="2000" dirty="0">
                <a:solidFill>
                  <a:srgbClr val="575757"/>
                </a:solidFill>
              </a:rPr>
              <a:t>yolun ilk adımıdır. Sizi bu yola sokmaya çalışanlar,</a:t>
            </a:r>
          </a:p>
          <a:p>
            <a:r>
              <a:rPr lang="tr-TR" sz="2000" dirty="0">
                <a:solidFill>
                  <a:srgbClr val="575757"/>
                </a:solidFill>
              </a:rPr>
              <a:t>davetlerini bazı birbirine benzeyen yalanları ve</a:t>
            </a:r>
          </a:p>
          <a:p>
            <a:r>
              <a:rPr lang="tr-TR" sz="2000" dirty="0">
                <a:solidFill>
                  <a:srgbClr val="575757"/>
                </a:solidFill>
              </a:rPr>
              <a:t>yanlış bilgileri kullanarak yaparlar. Bazı örnek</a:t>
            </a:r>
          </a:p>
          <a:p>
            <a:r>
              <a:rPr lang="tr-TR" sz="2000" dirty="0">
                <a:solidFill>
                  <a:srgbClr val="575757"/>
                </a:solidFill>
              </a:rPr>
              <a:t>akıl çeldirme taktiklerini bir sonraki slaytta</a:t>
            </a:r>
          </a:p>
          <a:p>
            <a:r>
              <a:rPr lang="tr-TR" sz="2000" dirty="0">
                <a:solidFill>
                  <a:srgbClr val="575757"/>
                </a:solidFill>
              </a:rPr>
              <a:t>listeledik. Önce listeyi okuyunuz, daha sonra</a:t>
            </a:r>
          </a:p>
          <a:p>
            <a:r>
              <a:rPr lang="tr-TR" sz="2000" dirty="0">
                <a:solidFill>
                  <a:srgbClr val="575757"/>
                </a:solidFill>
              </a:rPr>
              <a:t>listeye yapacağınız eklemeler varsa</a:t>
            </a:r>
          </a:p>
          <a:p>
            <a:r>
              <a:rPr lang="tr-TR" sz="2000" dirty="0">
                <a:solidFill>
                  <a:srgbClr val="575757"/>
                </a:solidFill>
              </a:rPr>
              <a:t>gerçekleştiriniz.</a:t>
            </a:r>
          </a:p>
        </p:txBody>
      </p:sp>
    </p:spTree>
    <p:extLst>
      <p:ext uri="{BB962C8B-B14F-4D97-AF65-F5344CB8AC3E}">
        <p14:creationId xmlns:p14="http://schemas.microsoft.com/office/powerpoint/2010/main" val="17104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250" fill="hold"/>
                                        <p:tgtEl>
                                          <p:spTgt spid="42"/>
                                        </p:tgtEl>
                                        <p:attrNameLst>
                                          <p:attrName>ppt_x</p:attrName>
                                        </p:attrNameLst>
                                      </p:cBhvr>
                                      <p:tavLst>
                                        <p:tav tm="0">
                                          <p:val>
                                            <p:strVal val="1+#ppt_w/2"/>
                                          </p:val>
                                        </p:tav>
                                        <p:tav tm="100000">
                                          <p:val>
                                            <p:strVal val="#ppt_x"/>
                                          </p:val>
                                        </p:tav>
                                      </p:tavLst>
                                    </p:anim>
                                    <p:anim calcmode="lin" valueType="num">
                                      <p:cBhvr additive="base">
                                        <p:cTn id="28" dur="25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250" fill="hold"/>
                                        <p:tgtEl>
                                          <p:spTgt spid="43"/>
                                        </p:tgtEl>
                                        <p:attrNameLst>
                                          <p:attrName>ppt_x</p:attrName>
                                        </p:attrNameLst>
                                      </p:cBhvr>
                                      <p:tavLst>
                                        <p:tav tm="0">
                                          <p:val>
                                            <p:strVal val="1+#ppt_w/2"/>
                                          </p:val>
                                        </p:tav>
                                        <p:tav tm="100000">
                                          <p:val>
                                            <p:strVal val="#ppt_x"/>
                                          </p:val>
                                        </p:tav>
                                      </p:tavLst>
                                    </p:anim>
                                    <p:anim calcmode="lin" valueType="num">
                                      <p:cBhvr additive="base">
                                        <p:cTn id="32" dur="250" fill="hold"/>
                                        <p:tgtEl>
                                          <p:spTgt spid="43"/>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3" grpId="0" animBg="1"/>
      <p:bldP spid="15" grpId="0" animBg="1"/>
      <p:bldP spid="26" grpId="0" animBg="1"/>
      <p:bldP spid="28" grpId="0"/>
      <p:bldP spid="43" grpId="0"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ikdörtgen 23"/>
          <p:cNvSpPr/>
          <p:nvPr/>
        </p:nvSpPr>
        <p:spPr>
          <a:xfrm flipH="1">
            <a:off x="7307296" y="-3175"/>
            <a:ext cx="4884703" cy="685800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019" h="6858000">
                <a:moveTo>
                  <a:pt x="0" y="0"/>
                </a:moveTo>
                <a:lnTo>
                  <a:pt x="3824748" y="0"/>
                </a:lnTo>
                <a:lnTo>
                  <a:pt x="5919019" y="6858000"/>
                </a:lnTo>
                <a:lnTo>
                  <a:pt x="0" y="6858000"/>
                </a:lnTo>
                <a:lnTo>
                  <a:pt x="0" y="0"/>
                </a:lnTo>
                <a:close/>
              </a:path>
            </a:pathLst>
          </a:custGeom>
          <a:blipFill dpi="0" rotWithShape="0">
            <a:blip r:embed="rId3" cstate="screen">
              <a:alphaModFix amt="92000"/>
              <a:extLst>
                <a:ext uri="{28A0092B-C50C-407E-A947-70E740481C1C}">
                  <a14:useLocalDpi xmlns:a14="http://schemas.microsoft.com/office/drawing/2010/main"/>
                </a:ext>
              </a:extLst>
            </a:blip>
            <a:srcRect/>
            <a:stretch>
              <a:fillRect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solidFill>
                  </a:rPr>
                  <a:t>27</a:t>
                </a:r>
              </a:p>
            </p:txBody>
          </p:sp>
        </p:grpSp>
        <p:pic>
          <p:nvPicPr>
            <p:cNvPr id="123" name="Resim 122"/>
            <p:cNvPicPr>
              <a:picLocks noChangeAspect="1"/>
            </p:cNvPicPr>
            <p:nvPr/>
          </p:nvPicPr>
          <p:blipFill>
            <a:blip r:embed="rId4"/>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358602"/>
            <a:ext cx="7923284" cy="1323439"/>
          </a:xfrm>
          <a:prstGeom prst="rect">
            <a:avLst/>
          </a:prstGeom>
          <a:noFill/>
        </p:spPr>
        <p:txBody>
          <a:bodyPr wrap="square" rtlCol="0">
            <a:spAutoFit/>
          </a:bodyPr>
          <a:lstStyle/>
          <a:p>
            <a:r>
              <a:rPr lang="tr-TR" sz="4000" b="1" dirty="0"/>
              <a:t>Davet yalanlarından</a:t>
            </a:r>
          </a:p>
          <a:p>
            <a:r>
              <a:rPr lang="tr-TR" sz="4000" b="1" dirty="0"/>
              <a:t>korunmak</a:t>
            </a:r>
          </a:p>
        </p:txBody>
      </p:sp>
      <p:sp>
        <p:nvSpPr>
          <p:cNvPr id="43" name="Dikdörtgen 24"/>
          <p:cNvSpPr/>
          <p:nvPr/>
        </p:nvSpPr>
        <p:spPr>
          <a:xfrm flipH="1">
            <a:off x="7046751" y="-9525"/>
            <a:ext cx="1999371" cy="6877357"/>
          </a:xfrm>
          <a:custGeom>
            <a:avLst/>
            <a:gdLst>
              <a:gd name="connsiteX0" fmla="*/ 0 w 442451"/>
              <a:gd name="connsiteY0" fmla="*/ 0 h 6854825"/>
              <a:gd name="connsiteX1" fmla="*/ 442451 w 442451"/>
              <a:gd name="connsiteY1" fmla="*/ 0 h 6854825"/>
              <a:gd name="connsiteX2" fmla="*/ 442451 w 442451"/>
              <a:gd name="connsiteY2" fmla="*/ 6854825 h 6854825"/>
              <a:gd name="connsiteX3" fmla="*/ 0 w 442451"/>
              <a:gd name="connsiteY3" fmla="*/ 6854825 h 6854825"/>
              <a:gd name="connsiteX4" fmla="*/ 0 w 442451"/>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0 w 2546554"/>
              <a:gd name="connsiteY3" fmla="*/ 6854825 h 6854825"/>
              <a:gd name="connsiteX4" fmla="*/ 0 w 2546554"/>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2025445 w 2546554"/>
              <a:gd name="connsiteY3" fmla="*/ 6844993 h 6854825"/>
              <a:gd name="connsiteX4" fmla="*/ 0 w 2546554"/>
              <a:gd name="connsiteY4" fmla="*/ 0 h 6854825"/>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58307"/>
              <a:gd name="connsiteX1" fmla="*/ 442451 w 2546554"/>
              <a:gd name="connsiteY1" fmla="*/ 0 h 6858307"/>
              <a:gd name="connsiteX2" fmla="*/ 2546554 w 2546554"/>
              <a:gd name="connsiteY2" fmla="*/ 6854825 h 6858307"/>
              <a:gd name="connsiteX3" fmla="*/ 2048284 w 2546554"/>
              <a:gd name="connsiteY3" fmla="*/ 6858307 h 6858307"/>
              <a:gd name="connsiteX4" fmla="*/ 0 w 2546554"/>
              <a:gd name="connsiteY4" fmla="*/ 0 h 6858307"/>
              <a:gd name="connsiteX0" fmla="*/ 0 w 2546554"/>
              <a:gd name="connsiteY0" fmla="*/ 0 h 6858307"/>
              <a:gd name="connsiteX1" fmla="*/ 442451 w 2546554"/>
              <a:gd name="connsiteY1" fmla="*/ 0 h 6858307"/>
              <a:gd name="connsiteX2" fmla="*/ 2546554 w 2546554"/>
              <a:gd name="connsiteY2" fmla="*/ 6854825 h 6858307"/>
              <a:gd name="connsiteX3" fmla="*/ 2076859 w 2546554"/>
              <a:gd name="connsiteY3" fmla="*/ 6858307 h 6858307"/>
              <a:gd name="connsiteX4" fmla="*/ 0 w 2546554"/>
              <a:gd name="connsiteY4" fmla="*/ 0 h 6858307"/>
              <a:gd name="connsiteX0" fmla="*/ 0 w 2546554"/>
              <a:gd name="connsiteY0" fmla="*/ 0 h 6867832"/>
              <a:gd name="connsiteX1" fmla="*/ 442451 w 2546554"/>
              <a:gd name="connsiteY1" fmla="*/ 0 h 6867832"/>
              <a:gd name="connsiteX2" fmla="*/ 2546554 w 2546554"/>
              <a:gd name="connsiteY2" fmla="*/ 6854825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086384 w 2546554"/>
              <a:gd name="connsiteY3" fmla="*/ 6867832 h 6867832"/>
              <a:gd name="connsiteX4" fmla="*/ 0 w 2546554"/>
              <a:gd name="connsiteY4" fmla="*/ 0 h 6867832"/>
              <a:gd name="connsiteX0" fmla="*/ 0 w 2422729"/>
              <a:gd name="connsiteY0" fmla="*/ 0 h 6877357"/>
              <a:gd name="connsiteX1" fmla="*/ 318626 w 2422729"/>
              <a:gd name="connsiteY1" fmla="*/ 9525 h 6877357"/>
              <a:gd name="connsiteX2" fmla="*/ 2422729 w 2422729"/>
              <a:gd name="connsiteY2" fmla="*/ 6873875 h 6877357"/>
              <a:gd name="connsiteX3" fmla="*/ 1962559 w 2422729"/>
              <a:gd name="connsiteY3" fmla="*/ 6877357 h 6877357"/>
              <a:gd name="connsiteX4" fmla="*/ 0 w 2422729"/>
              <a:gd name="connsiteY4" fmla="*/ 0 h 6877357"/>
              <a:gd name="connsiteX0" fmla="*/ 0 w 2422729"/>
              <a:gd name="connsiteY0" fmla="*/ 0 h 6896407"/>
              <a:gd name="connsiteX1" fmla="*/ 318626 w 2422729"/>
              <a:gd name="connsiteY1" fmla="*/ 9525 h 6896407"/>
              <a:gd name="connsiteX2" fmla="*/ 2422729 w 2422729"/>
              <a:gd name="connsiteY2" fmla="*/ 6873875 h 6896407"/>
              <a:gd name="connsiteX3" fmla="*/ 2086384 w 2422729"/>
              <a:gd name="connsiteY3" fmla="*/ 6896407 h 6896407"/>
              <a:gd name="connsiteX4" fmla="*/ 0 w 2422729"/>
              <a:gd name="connsiteY4" fmla="*/ 0 h 6896407"/>
              <a:gd name="connsiteX0" fmla="*/ 0 w 2422729"/>
              <a:gd name="connsiteY0" fmla="*/ 0 h 6877357"/>
              <a:gd name="connsiteX1" fmla="*/ 318626 w 2422729"/>
              <a:gd name="connsiteY1" fmla="*/ 9525 h 6877357"/>
              <a:gd name="connsiteX2" fmla="*/ 2422729 w 2422729"/>
              <a:gd name="connsiteY2" fmla="*/ 6873875 h 6877357"/>
              <a:gd name="connsiteX3" fmla="*/ 2086384 w 2422729"/>
              <a:gd name="connsiteY3" fmla="*/ 6877357 h 6877357"/>
              <a:gd name="connsiteX4" fmla="*/ 0 w 2422729"/>
              <a:gd name="connsiteY4" fmla="*/ 0 h 687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729" h="6877357">
                <a:moveTo>
                  <a:pt x="0" y="0"/>
                </a:moveTo>
                <a:lnTo>
                  <a:pt x="318626" y="9525"/>
                </a:lnTo>
                <a:lnTo>
                  <a:pt x="2422729" y="6873875"/>
                </a:lnTo>
                <a:lnTo>
                  <a:pt x="2086384" y="6877357"/>
                </a:lnTo>
                <a:lnTo>
                  <a:pt x="0" y="0"/>
                </a:lnTo>
                <a:close/>
              </a:path>
            </a:pathLst>
          </a:cu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8" name="Grup 17"/>
          <p:cNvGrpSpPr/>
          <p:nvPr/>
        </p:nvGrpSpPr>
        <p:grpSpPr>
          <a:xfrm>
            <a:off x="456605" y="1603799"/>
            <a:ext cx="7464948" cy="369332"/>
            <a:chOff x="554927" y="1881525"/>
            <a:chExt cx="7464948" cy="369332"/>
          </a:xfrm>
        </p:grpSpPr>
        <p:sp>
          <p:nvSpPr>
            <p:cNvPr id="19" name="Metin kutusu 18"/>
            <p:cNvSpPr txBox="1"/>
            <p:nvPr/>
          </p:nvSpPr>
          <p:spPr>
            <a:xfrm>
              <a:off x="746177" y="1881525"/>
              <a:ext cx="7273698" cy="369332"/>
            </a:xfrm>
            <a:prstGeom prst="rect">
              <a:avLst/>
            </a:prstGeom>
            <a:noFill/>
          </p:spPr>
          <p:txBody>
            <a:bodyPr wrap="square" rtlCol="0">
              <a:spAutoFit/>
            </a:bodyPr>
            <a:lstStyle/>
            <a:p>
              <a:r>
                <a:rPr lang="tr-TR" dirty="0">
                  <a:solidFill>
                    <a:srgbClr val="575757"/>
                  </a:solidFill>
                </a:rPr>
                <a:t>Rahatlarsın, böylece topluluk önünde daha rahat konuşursun.</a:t>
              </a:r>
            </a:p>
          </p:txBody>
        </p:sp>
        <p:pic>
          <p:nvPicPr>
            <p:cNvPr id="21" name="Resim 20"/>
            <p:cNvPicPr>
              <a:picLocks noChangeAspect="1"/>
            </p:cNvPicPr>
            <p:nvPr/>
          </p:nvPicPr>
          <p:blipFill>
            <a:blip r:embed="rId5"/>
            <a:stretch>
              <a:fillRect/>
            </a:stretch>
          </p:blipFill>
          <p:spPr>
            <a:xfrm>
              <a:off x="554927" y="1991580"/>
              <a:ext cx="191250" cy="180000"/>
            </a:xfrm>
            <a:prstGeom prst="rect">
              <a:avLst/>
            </a:prstGeom>
          </p:spPr>
        </p:pic>
      </p:grpSp>
      <p:grpSp>
        <p:nvGrpSpPr>
          <p:cNvPr id="22" name="Grup 21"/>
          <p:cNvGrpSpPr/>
          <p:nvPr/>
        </p:nvGrpSpPr>
        <p:grpSpPr>
          <a:xfrm>
            <a:off x="456605" y="1902683"/>
            <a:ext cx="7464948" cy="369332"/>
            <a:chOff x="554927" y="1881525"/>
            <a:chExt cx="7464948" cy="369332"/>
          </a:xfrm>
        </p:grpSpPr>
        <p:sp>
          <p:nvSpPr>
            <p:cNvPr id="23" name="Metin kutusu 22"/>
            <p:cNvSpPr txBox="1"/>
            <p:nvPr/>
          </p:nvSpPr>
          <p:spPr>
            <a:xfrm>
              <a:off x="746177" y="1881525"/>
              <a:ext cx="7273698" cy="369332"/>
            </a:xfrm>
            <a:prstGeom prst="rect">
              <a:avLst/>
            </a:prstGeom>
            <a:noFill/>
          </p:spPr>
          <p:txBody>
            <a:bodyPr wrap="square" rtlCol="0">
              <a:spAutoFit/>
            </a:bodyPr>
            <a:lstStyle/>
            <a:p>
              <a:r>
                <a:rPr lang="tr-TR" dirty="0">
                  <a:solidFill>
                    <a:srgbClr val="575757"/>
                  </a:solidFill>
                </a:rPr>
                <a:t>Alkol kan yapar, kan seviyen düzene girer.</a:t>
              </a:r>
            </a:p>
          </p:txBody>
        </p:sp>
        <p:pic>
          <p:nvPicPr>
            <p:cNvPr id="24" name="Resim 23"/>
            <p:cNvPicPr>
              <a:picLocks noChangeAspect="1"/>
            </p:cNvPicPr>
            <p:nvPr/>
          </p:nvPicPr>
          <p:blipFill>
            <a:blip r:embed="rId5"/>
            <a:stretch>
              <a:fillRect/>
            </a:stretch>
          </p:blipFill>
          <p:spPr>
            <a:xfrm>
              <a:off x="554927" y="1991580"/>
              <a:ext cx="191250" cy="180000"/>
            </a:xfrm>
            <a:prstGeom prst="rect">
              <a:avLst/>
            </a:prstGeom>
          </p:spPr>
        </p:pic>
      </p:grpSp>
      <p:grpSp>
        <p:nvGrpSpPr>
          <p:cNvPr id="25" name="Grup 24"/>
          <p:cNvGrpSpPr/>
          <p:nvPr/>
        </p:nvGrpSpPr>
        <p:grpSpPr>
          <a:xfrm>
            <a:off x="456605" y="2221228"/>
            <a:ext cx="7464948" cy="369332"/>
            <a:chOff x="554927" y="1881525"/>
            <a:chExt cx="7464948" cy="369332"/>
          </a:xfrm>
        </p:grpSpPr>
        <p:sp>
          <p:nvSpPr>
            <p:cNvPr id="27" name="Metin kutusu 26"/>
            <p:cNvSpPr txBox="1"/>
            <p:nvPr/>
          </p:nvSpPr>
          <p:spPr>
            <a:xfrm>
              <a:off x="746177" y="1881525"/>
              <a:ext cx="7273698" cy="369332"/>
            </a:xfrm>
            <a:prstGeom prst="rect">
              <a:avLst/>
            </a:prstGeom>
            <a:noFill/>
          </p:spPr>
          <p:txBody>
            <a:bodyPr wrap="square" rtlCol="0">
              <a:spAutoFit/>
            </a:bodyPr>
            <a:lstStyle/>
            <a:p>
              <a:r>
                <a:rPr lang="tr-TR" dirty="0">
                  <a:solidFill>
                    <a:srgbClr val="575757"/>
                  </a:solidFill>
                </a:rPr>
                <a:t>Bir dene, maksat muhabbet olsun.</a:t>
              </a:r>
            </a:p>
          </p:txBody>
        </p:sp>
        <p:pic>
          <p:nvPicPr>
            <p:cNvPr id="29" name="Resim 28"/>
            <p:cNvPicPr>
              <a:picLocks noChangeAspect="1"/>
            </p:cNvPicPr>
            <p:nvPr/>
          </p:nvPicPr>
          <p:blipFill>
            <a:blip r:embed="rId5"/>
            <a:stretch>
              <a:fillRect/>
            </a:stretch>
          </p:blipFill>
          <p:spPr>
            <a:xfrm>
              <a:off x="554927" y="1991580"/>
              <a:ext cx="191250" cy="180000"/>
            </a:xfrm>
            <a:prstGeom prst="rect">
              <a:avLst/>
            </a:prstGeom>
          </p:spPr>
        </p:pic>
      </p:grpSp>
      <p:grpSp>
        <p:nvGrpSpPr>
          <p:cNvPr id="30" name="Grup 29"/>
          <p:cNvGrpSpPr/>
          <p:nvPr/>
        </p:nvGrpSpPr>
        <p:grpSpPr>
          <a:xfrm>
            <a:off x="456605" y="2539379"/>
            <a:ext cx="7464948" cy="369332"/>
            <a:chOff x="554927" y="1881525"/>
            <a:chExt cx="7464948" cy="369332"/>
          </a:xfrm>
        </p:grpSpPr>
        <p:sp>
          <p:nvSpPr>
            <p:cNvPr id="31" name="Metin kutusu 30"/>
            <p:cNvSpPr txBox="1"/>
            <p:nvPr/>
          </p:nvSpPr>
          <p:spPr>
            <a:xfrm>
              <a:off x="746177" y="1881525"/>
              <a:ext cx="7273698" cy="369332"/>
            </a:xfrm>
            <a:prstGeom prst="rect">
              <a:avLst/>
            </a:prstGeom>
            <a:noFill/>
          </p:spPr>
          <p:txBody>
            <a:bodyPr wrap="square" rtlCol="0">
              <a:spAutoFit/>
            </a:bodyPr>
            <a:lstStyle/>
            <a:p>
              <a:r>
                <a:rPr lang="tr-TR" dirty="0">
                  <a:solidFill>
                    <a:srgbClr val="575757"/>
                  </a:solidFill>
                </a:rPr>
                <a:t>Üşümen geçer, vücudun ısınır.</a:t>
              </a:r>
            </a:p>
          </p:txBody>
        </p:sp>
        <p:pic>
          <p:nvPicPr>
            <p:cNvPr id="32" name="Resim 31"/>
            <p:cNvPicPr>
              <a:picLocks noChangeAspect="1"/>
            </p:cNvPicPr>
            <p:nvPr/>
          </p:nvPicPr>
          <p:blipFill>
            <a:blip r:embed="rId5"/>
            <a:stretch>
              <a:fillRect/>
            </a:stretch>
          </p:blipFill>
          <p:spPr>
            <a:xfrm>
              <a:off x="554927" y="1991580"/>
              <a:ext cx="191250" cy="180000"/>
            </a:xfrm>
            <a:prstGeom prst="rect">
              <a:avLst/>
            </a:prstGeom>
          </p:spPr>
        </p:pic>
      </p:grpSp>
      <p:grpSp>
        <p:nvGrpSpPr>
          <p:cNvPr id="33" name="Grup 32"/>
          <p:cNvGrpSpPr/>
          <p:nvPr/>
        </p:nvGrpSpPr>
        <p:grpSpPr>
          <a:xfrm>
            <a:off x="456605" y="2862475"/>
            <a:ext cx="7464948" cy="369332"/>
            <a:chOff x="554927" y="1881525"/>
            <a:chExt cx="7464948" cy="369332"/>
          </a:xfrm>
        </p:grpSpPr>
        <p:sp>
          <p:nvSpPr>
            <p:cNvPr id="34" name="Metin kutusu 33"/>
            <p:cNvSpPr txBox="1"/>
            <p:nvPr/>
          </p:nvSpPr>
          <p:spPr>
            <a:xfrm>
              <a:off x="746177" y="1881525"/>
              <a:ext cx="7273698" cy="369332"/>
            </a:xfrm>
            <a:prstGeom prst="rect">
              <a:avLst/>
            </a:prstGeom>
            <a:noFill/>
          </p:spPr>
          <p:txBody>
            <a:bodyPr wrap="square" rtlCol="0">
              <a:spAutoFit/>
            </a:bodyPr>
            <a:lstStyle/>
            <a:p>
              <a:r>
                <a:rPr lang="nn-NO" dirty="0">
                  <a:solidFill>
                    <a:srgbClr val="575757"/>
                  </a:solidFill>
                </a:rPr>
                <a:t>Bir kerecikten bir şey olmaz.</a:t>
              </a:r>
            </a:p>
          </p:txBody>
        </p:sp>
        <p:pic>
          <p:nvPicPr>
            <p:cNvPr id="35" name="Resim 34"/>
            <p:cNvPicPr>
              <a:picLocks noChangeAspect="1"/>
            </p:cNvPicPr>
            <p:nvPr/>
          </p:nvPicPr>
          <p:blipFill>
            <a:blip r:embed="rId5"/>
            <a:stretch>
              <a:fillRect/>
            </a:stretch>
          </p:blipFill>
          <p:spPr>
            <a:xfrm>
              <a:off x="554927" y="1991580"/>
              <a:ext cx="191250" cy="180000"/>
            </a:xfrm>
            <a:prstGeom prst="rect">
              <a:avLst/>
            </a:prstGeom>
          </p:spPr>
        </p:pic>
      </p:grpSp>
      <p:grpSp>
        <p:nvGrpSpPr>
          <p:cNvPr id="36" name="Grup 35"/>
          <p:cNvGrpSpPr/>
          <p:nvPr/>
        </p:nvGrpSpPr>
        <p:grpSpPr>
          <a:xfrm>
            <a:off x="456605" y="3182029"/>
            <a:ext cx="7464948" cy="369332"/>
            <a:chOff x="554927" y="1881525"/>
            <a:chExt cx="7464948" cy="369332"/>
          </a:xfrm>
        </p:grpSpPr>
        <p:sp>
          <p:nvSpPr>
            <p:cNvPr id="37" name="Metin kutusu 36"/>
            <p:cNvSpPr txBox="1"/>
            <p:nvPr/>
          </p:nvSpPr>
          <p:spPr>
            <a:xfrm>
              <a:off x="746177" y="1881525"/>
              <a:ext cx="7273698" cy="369332"/>
            </a:xfrm>
            <a:prstGeom prst="rect">
              <a:avLst/>
            </a:prstGeom>
            <a:noFill/>
          </p:spPr>
          <p:txBody>
            <a:bodyPr wrap="square" rtlCol="0">
              <a:spAutoFit/>
            </a:bodyPr>
            <a:lstStyle/>
            <a:p>
              <a:r>
                <a:rPr lang="tr-TR" dirty="0">
                  <a:solidFill>
                    <a:srgbClr val="575757"/>
                  </a:solidFill>
                </a:rPr>
                <a:t>Daha cazip ve çekici olursun.</a:t>
              </a:r>
            </a:p>
          </p:txBody>
        </p:sp>
        <p:pic>
          <p:nvPicPr>
            <p:cNvPr id="38" name="Resim 37"/>
            <p:cNvPicPr>
              <a:picLocks noChangeAspect="1"/>
            </p:cNvPicPr>
            <p:nvPr/>
          </p:nvPicPr>
          <p:blipFill>
            <a:blip r:embed="rId5"/>
            <a:stretch>
              <a:fillRect/>
            </a:stretch>
          </p:blipFill>
          <p:spPr>
            <a:xfrm>
              <a:off x="554927" y="1991580"/>
              <a:ext cx="191250" cy="180000"/>
            </a:xfrm>
            <a:prstGeom prst="rect">
              <a:avLst/>
            </a:prstGeom>
          </p:spPr>
        </p:pic>
      </p:grpSp>
      <p:grpSp>
        <p:nvGrpSpPr>
          <p:cNvPr id="39" name="Grup 38"/>
          <p:cNvGrpSpPr/>
          <p:nvPr/>
        </p:nvGrpSpPr>
        <p:grpSpPr>
          <a:xfrm>
            <a:off x="456605" y="3510408"/>
            <a:ext cx="7464948" cy="369332"/>
            <a:chOff x="554927" y="1881525"/>
            <a:chExt cx="7464948" cy="369332"/>
          </a:xfrm>
        </p:grpSpPr>
        <p:sp>
          <p:nvSpPr>
            <p:cNvPr id="40" name="Metin kutusu 39"/>
            <p:cNvSpPr txBox="1"/>
            <p:nvPr/>
          </p:nvSpPr>
          <p:spPr>
            <a:xfrm>
              <a:off x="746177" y="1881525"/>
              <a:ext cx="7273698" cy="369332"/>
            </a:xfrm>
            <a:prstGeom prst="rect">
              <a:avLst/>
            </a:prstGeom>
            <a:noFill/>
          </p:spPr>
          <p:txBody>
            <a:bodyPr wrap="square" rtlCol="0">
              <a:spAutoFit/>
            </a:bodyPr>
            <a:lstStyle/>
            <a:p>
              <a:r>
                <a:rPr lang="tr-TR" dirty="0">
                  <a:solidFill>
                    <a:srgbClr val="575757"/>
                  </a:solidFill>
                </a:rPr>
                <a:t>Dertlerini unutursun.</a:t>
              </a:r>
            </a:p>
          </p:txBody>
        </p:sp>
        <p:pic>
          <p:nvPicPr>
            <p:cNvPr id="41" name="Resim 40"/>
            <p:cNvPicPr>
              <a:picLocks noChangeAspect="1"/>
            </p:cNvPicPr>
            <p:nvPr/>
          </p:nvPicPr>
          <p:blipFill>
            <a:blip r:embed="rId5"/>
            <a:stretch>
              <a:fillRect/>
            </a:stretch>
          </p:blipFill>
          <p:spPr>
            <a:xfrm>
              <a:off x="554927" y="1991580"/>
              <a:ext cx="191250" cy="180000"/>
            </a:xfrm>
            <a:prstGeom prst="rect">
              <a:avLst/>
            </a:prstGeom>
          </p:spPr>
        </p:pic>
      </p:grpSp>
      <p:grpSp>
        <p:nvGrpSpPr>
          <p:cNvPr id="44" name="Grup 43"/>
          <p:cNvGrpSpPr/>
          <p:nvPr/>
        </p:nvGrpSpPr>
        <p:grpSpPr>
          <a:xfrm>
            <a:off x="456605" y="3838789"/>
            <a:ext cx="7464948" cy="369332"/>
            <a:chOff x="554927" y="1881525"/>
            <a:chExt cx="7464948" cy="369332"/>
          </a:xfrm>
        </p:grpSpPr>
        <p:sp>
          <p:nvSpPr>
            <p:cNvPr id="45" name="Metin kutusu 44"/>
            <p:cNvSpPr txBox="1"/>
            <p:nvPr/>
          </p:nvSpPr>
          <p:spPr>
            <a:xfrm>
              <a:off x="746177" y="1881525"/>
              <a:ext cx="7273698" cy="369332"/>
            </a:xfrm>
            <a:prstGeom prst="rect">
              <a:avLst/>
            </a:prstGeom>
            <a:noFill/>
          </p:spPr>
          <p:txBody>
            <a:bodyPr wrap="square" rtlCol="0">
              <a:spAutoFit/>
            </a:bodyPr>
            <a:lstStyle/>
            <a:p>
              <a:r>
                <a:rPr lang="tr-TR" dirty="0">
                  <a:solidFill>
                    <a:srgbClr val="575757"/>
                  </a:solidFill>
                </a:rPr>
                <a:t>Uykun düzene girer.</a:t>
              </a:r>
            </a:p>
          </p:txBody>
        </p:sp>
        <p:pic>
          <p:nvPicPr>
            <p:cNvPr id="46" name="Resim 45"/>
            <p:cNvPicPr>
              <a:picLocks noChangeAspect="1"/>
            </p:cNvPicPr>
            <p:nvPr/>
          </p:nvPicPr>
          <p:blipFill>
            <a:blip r:embed="rId5"/>
            <a:stretch>
              <a:fillRect/>
            </a:stretch>
          </p:blipFill>
          <p:spPr>
            <a:xfrm>
              <a:off x="554927" y="1991580"/>
              <a:ext cx="191250" cy="180000"/>
            </a:xfrm>
            <a:prstGeom prst="rect">
              <a:avLst/>
            </a:prstGeom>
          </p:spPr>
        </p:pic>
      </p:grpSp>
      <p:grpSp>
        <p:nvGrpSpPr>
          <p:cNvPr id="47" name="Grup 46"/>
          <p:cNvGrpSpPr/>
          <p:nvPr/>
        </p:nvGrpSpPr>
        <p:grpSpPr>
          <a:xfrm>
            <a:off x="456605" y="4156936"/>
            <a:ext cx="7464948" cy="369332"/>
            <a:chOff x="554927" y="1881525"/>
            <a:chExt cx="7464948" cy="369332"/>
          </a:xfrm>
        </p:grpSpPr>
        <p:sp>
          <p:nvSpPr>
            <p:cNvPr id="48" name="Metin kutusu 47"/>
            <p:cNvSpPr txBox="1"/>
            <p:nvPr/>
          </p:nvSpPr>
          <p:spPr>
            <a:xfrm>
              <a:off x="746177" y="1881525"/>
              <a:ext cx="7273698" cy="369332"/>
            </a:xfrm>
            <a:prstGeom prst="rect">
              <a:avLst/>
            </a:prstGeom>
            <a:noFill/>
          </p:spPr>
          <p:txBody>
            <a:bodyPr wrap="square" rtlCol="0">
              <a:spAutoFit/>
            </a:bodyPr>
            <a:lstStyle/>
            <a:p>
              <a:r>
                <a:rPr lang="tr-TR" dirty="0">
                  <a:solidFill>
                    <a:srgbClr val="575757"/>
                  </a:solidFill>
                </a:rPr>
                <a:t>Cinsel gücün artar.</a:t>
              </a:r>
            </a:p>
          </p:txBody>
        </p:sp>
        <p:pic>
          <p:nvPicPr>
            <p:cNvPr id="49" name="Resim 48"/>
            <p:cNvPicPr>
              <a:picLocks noChangeAspect="1"/>
            </p:cNvPicPr>
            <p:nvPr/>
          </p:nvPicPr>
          <p:blipFill>
            <a:blip r:embed="rId5"/>
            <a:stretch>
              <a:fillRect/>
            </a:stretch>
          </p:blipFill>
          <p:spPr>
            <a:xfrm>
              <a:off x="554927" y="1991580"/>
              <a:ext cx="191250" cy="180000"/>
            </a:xfrm>
            <a:prstGeom prst="rect">
              <a:avLst/>
            </a:prstGeom>
          </p:spPr>
        </p:pic>
      </p:grpSp>
      <p:grpSp>
        <p:nvGrpSpPr>
          <p:cNvPr id="53" name="Grup 52"/>
          <p:cNvGrpSpPr/>
          <p:nvPr/>
        </p:nvGrpSpPr>
        <p:grpSpPr>
          <a:xfrm>
            <a:off x="456605" y="4465720"/>
            <a:ext cx="7464948" cy="369332"/>
            <a:chOff x="554927" y="1881525"/>
            <a:chExt cx="7464948" cy="369332"/>
          </a:xfrm>
        </p:grpSpPr>
        <p:sp>
          <p:nvSpPr>
            <p:cNvPr id="54" name="Metin kutusu 53"/>
            <p:cNvSpPr txBox="1"/>
            <p:nvPr/>
          </p:nvSpPr>
          <p:spPr>
            <a:xfrm>
              <a:off x="746177" y="1881525"/>
              <a:ext cx="7273698" cy="369332"/>
            </a:xfrm>
            <a:prstGeom prst="rect">
              <a:avLst/>
            </a:prstGeom>
            <a:noFill/>
          </p:spPr>
          <p:txBody>
            <a:bodyPr wrap="square" rtlCol="0">
              <a:spAutoFit/>
            </a:bodyPr>
            <a:lstStyle/>
            <a:p>
              <a:r>
                <a:rPr lang="tr-TR" dirty="0">
                  <a:solidFill>
                    <a:srgbClr val="575757"/>
                  </a:solidFill>
                </a:rPr>
                <a:t>Sağlığına iyi gelir.</a:t>
              </a:r>
            </a:p>
          </p:txBody>
        </p:sp>
        <p:pic>
          <p:nvPicPr>
            <p:cNvPr id="55" name="Resim 54"/>
            <p:cNvPicPr>
              <a:picLocks noChangeAspect="1"/>
            </p:cNvPicPr>
            <p:nvPr/>
          </p:nvPicPr>
          <p:blipFill>
            <a:blip r:embed="rId5"/>
            <a:stretch>
              <a:fillRect/>
            </a:stretch>
          </p:blipFill>
          <p:spPr>
            <a:xfrm>
              <a:off x="554927" y="1991580"/>
              <a:ext cx="191250" cy="180000"/>
            </a:xfrm>
            <a:prstGeom prst="rect">
              <a:avLst/>
            </a:prstGeom>
          </p:spPr>
        </p:pic>
      </p:grpSp>
      <p:grpSp>
        <p:nvGrpSpPr>
          <p:cNvPr id="56" name="Grup 55"/>
          <p:cNvGrpSpPr/>
          <p:nvPr/>
        </p:nvGrpSpPr>
        <p:grpSpPr>
          <a:xfrm>
            <a:off x="456605" y="4781118"/>
            <a:ext cx="7464948" cy="369332"/>
            <a:chOff x="554927" y="1881525"/>
            <a:chExt cx="7464948" cy="369332"/>
          </a:xfrm>
        </p:grpSpPr>
        <p:sp>
          <p:nvSpPr>
            <p:cNvPr id="57" name="Metin kutusu 56"/>
            <p:cNvSpPr txBox="1"/>
            <p:nvPr/>
          </p:nvSpPr>
          <p:spPr>
            <a:xfrm>
              <a:off x="746177" y="1881525"/>
              <a:ext cx="7273698" cy="369332"/>
            </a:xfrm>
            <a:prstGeom prst="rect">
              <a:avLst/>
            </a:prstGeom>
            <a:noFill/>
          </p:spPr>
          <p:txBody>
            <a:bodyPr wrap="square" rtlCol="0">
              <a:spAutoFit/>
            </a:bodyPr>
            <a:lstStyle/>
            <a:p>
              <a:r>
                <a:rPr lang="tr-TR" dirty="0">
                  <a:solidFill>
                    <a:srgbClr val="575757"/>
                  </a:solidFill>
                </a:rPr>
                <a:t>Sesi ve iştahı açar.</a:t>
              </a:r>
            </a:p>
          </p:txBody>
        </p:sp>
        <p:pic>
          <p:nvPicPr>
            <p:cNvPr id="58" name="Resim 57"/>
            <p:cNvPicPr>
              <a:picLocks noChangeAspect="1"/>
            </p:cNvPicPr>
            <p:nvPr/>
          </p:nvPicPr>
          <p:blipFill>
            <a:blip r:embed="rId5"/>
            <a:stretch>
              <a:fillRect/>
            </a:stretch>
          </p:blipFill>
          <p:spPr>
            <a:xfrm>
              <a:off x="554927" y="1991580"/>
              <a:ext cx="191250" cy="180000"/>
            </a:xfrm>
            <a:prstGeom prst="rect">
              <a:avLst/>
            </a:prstGeom>
          </p:spPr>
        </p:pic>
      </p:grpSp>
    </p:spTree>
    <p:extLst>
      <p:ext uri="{BB962C8B-B14F-4D97-AF65-F5344CB8AC3E}">
        <p14:creationId xmlns:p14="http://schemas.microsoft.com/office/powerpoint/2010/main" val="3155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250" fill="hold"/>
                                        <p:tgtEl>
                                          <p:spTgt spid="42"/>
                                        </p:tgtEl>
                                        <p:attrNameLst>
                                          <p:attrName>ppt_x</p:attrName>
                                        </p:attrNameLst>
                                      </p:cBhvr>
                                      <p:tavLst>
                                        <p:tav tm="0">
                                          <p:val>
                                            <p:strVal val="1+#ppt_w/2"/>
                                          </p:val>
                                        </p:tav>
                                        <p:tav tm="100000">
                                          <p:val>
                                            <p:strVal val="#ppt_x"/>
                                          </p:val>
                                        </p:tav>
                                      </p:tavLst>
                                    </p:anim>
                                    <p:anim calcmode="lin" valueType="num">
                                      <p:cBhvr additive="base">
                                        <p:cTn id="28" dur="25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250" fill="hold"/>
                                        <p:tgtEl>
                                          <p:spTgt spid="43"/>
                                        </p:tgtEl>
                                        <p:attrNameLst>
                                          <p:attrName>ppt_x</p:attrName>
                                        </p:attrNameLst>
                                      </p:cBhvr>
                                      <p:tavLst>
                                        <p:tav tm="0">
                                          <p:val>
                                            <p:strVal val="1+#ppt_w/2"/>
                                          </p:val>
                                        </p:tav>
                                        <p:tav tm="100000">
                                          <p:val>
                                            <p:strVal val="#ppt_x"/>
                                          </p:val>
                                        </p:tav>
                                      </p:tavLst>
                                    </p:anim>
                                    <p:anim calcmode="lin" valueType="num">
                                      <p:cBhvr additive="base">
                                        <p:cTn id="32" dur="250" fill="hold"/>
                                        <p:tgtEl>
                                          <p:spTgt spid="43"/>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50"/>
                                        <p:tgtEl>
                                          <p:spTgt spid="18"/>
                                        </p:tgtEl>
                                      </p:cBhvr>
                                    </p:animEffect>
                                  </p:childTnLst>
                                </p:cTn>
                              </p:par>
                            </p:childTnLst>
                          </p:cTn>
                        </p:par>
                        <p:par>
                          <p:cTn id="37" fill="hold">
                            <p:stCondLst>
                              <p:cond delay="1750"/>
                            </p:stCondLst>
                            <p:childTnLst>
                              <p:par>
                                <p:cTn id="38" presetID="10"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250"/>
                                        <p:tgtEl>
                                          <p:spTgt spid="22"/>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50"/>
                                        <p:tgtEl>
                                          <p:spTgt spid="25"/>
                                        </p:tgtEl>
                                      </p:cBhvr>
                                    </p:animEffect>
                                  </p:childTnLst>
                                </p:cTn>
                              </p:par>
                            </p:childTnLst>
                          </p:cTn>
                        </p:par>
                        <p:par>
                          <p:cTn id="45" fill="hold">
                            <p:stCondLst>
                              <p:cond delay="2250"/>
                            </p:stCondLst>
                            <p:childTnLst>
                              <p:par>
                                <p:cTn id="46" presetID="10" presetClass="entr" presetSubtype="0"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50"/>
                                        <p:tgtEl>
                                          <p:spTgt spid="30"/>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50"/>
                                        <p:tgtEl>
                                          <p:spTgt spid="33"/>
                                        </p:tgtEl>
                                      </p:cBhvr>
                                    </p:animEffect>
                                  </p:childTnLst>
                                </p:cTn>
                              </p:par>
                            </p:childTnLst>
                          </p:cTn>
                        </p:par>
                        <p:par>
                          <p:cTn id="53" fill="hold">
                            <p:stCondLst>
                              <p:cond delay="2750"/>
                            </p:stCondLst>
                            <p:childTnLst>
                              <p:par>
                                <p:cTn id="54" presetID="10" presetClass="entr" presetSubtype="0"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250"/>
                                        <p:tgtEl>
                                          <p:spTgt spid="36"/>
                                        </p:tgtEl>
                                      </p:cBhvr>
                                    </p:animEffect>
                                  </p:childTnLst>
                                </p:cTn>
                              </p:par>
                            </p:childTnLst>
                          </p:cTn>
                        </p:par>
                        <p:par>
                          <p:cTn id="57" fill="hold">
                            <p:stCondLst>
                              <p:cond delay="3000"/>
                            </p:stCondLst>
                            <p:childTnLst>
                              <p:par>
                                <p:cTn id="58" presetID="10" presetClass="entr" presetSubtype="0" fill="hold"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250"/>
                                        <p:tgtEl>
                                          <p:spTgt spid="39"/>
                                        </p:tgtEl>
                                      </p:cBhvr>
                                    </p:animEffect>
                                  </p:childTnLst>
                                </p:cTn>
                              </p:par>
                            </p:childTnLst>
                          </p:cTn>
                        </p:par>
                        <p:par>
                          <p:cTn id="61" fill="hold">
                            <p:stCondLst>
                              <p:cond delay="3250"/>
                            </p:stCondLst>
                            <p:childTnLst>
                              <p:par>
                                <p:cTn id="62" presetID="10" presetClass="entr" presetSubtype="0" fill="hold"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250"/>
                                        <p:tgtEl>
                                          <p:spTgt spid="44"/>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250"/>
                                        <p:tgtEl>
                                          <p:spTgt spid="47"/>
                                        </p:tgtEl>
                                      </p:cBhvr>
                                    </p:animEffect>
                                  </p:childTnLst>
                                </p:cTn>
                              </p:par>
                            </p:childTnLst>
                          </p:cTn>
                        </p:par>
                        <p:par>
                          <p:cTn id="69" fill="hold">
                            <p:stCondLst>
                              <p:cond delay="3750"/>
                            </p:stCondLst>
                            <p:childTnLst>
                              <p:par>
                                <p:cTn id="70" presetID="10"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250"/>
                                        <p:tgtEl>
                                          <p:spTgt spid="53"/>
                                        </p:tgtEl>
                                      </p:cBhvr>
                                    </p:animEffect>
                                  </p:childTnLst>
                                </p:cTn>
                              </p:par>
                            </p:childTnLst>
                          </p:cTn>
                        </p:par>
                        <p:par>
                          <p:cTn id="73" fill="hold">
                            <p:stCondLst>
                              <p:cond delay="4000"/>
                            </p:stCondLst>
                            <p:childTnLst>
                              <p:par>
                                <p:cTn id="74" presetID="10" presetClass="entr" presetSubtype="0" fill="hold"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3" grpId="0" animBg="1"/>
      <p:bldP spid="15" grpId="0" animBg="1"/>
      <p:bldP spid="26" grpId="0" animBg="1"/>
      <p:bldP spid="28" grpId="0"/>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ikdörtgen 23"/>
          <p:cNvSpPr/>
          <p:nvPr/>
        </p:nvSpPr>
        <p:spPr>
          <a:xfrm flipH="1">
            <a:off x="9888571" y="-3175"/>
            <a:ext cx="2303429" cy="6874776"/>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1484138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1484138 w 5919019"/>
              <a:gd name="connsiteY4" fmla="*/ 0 h 6858000"/>
              <a:gd name="connsiteX0" fmla="*/ 172811 w 4607692"/>
              <a:gd name="connsiteY0" fmla="*/ 0 h 6866388"/>
              <a:gd name="connsiteX1" fmla="*/ 2513421 w 4607692"/>
              <a:gd name="connsiteY1" fmla="*/ 0 h 6866388"/>
              <a:gd name="connsiteX2" fmla="*/ 4607692 w 4607692"/>
              <a:gd name="connsiteY2" fmla="*/ 6858000 h 6866388"/>
              <a:gd name="connsiteX3" fmla="*/ 0 w 4607692"/>
              <a:gd name="connsiteY3" fmla="*/ 6866388 h 6866388"/>
              <a:gd name="connsiteX4" fmla="*/ 172811 w 4607692"/>
              <a:gd name="connsiteY4" fmla="*/ 0 h 6866388"/>
              <a:gd name="connsiteX0" fmla="*/ 10166 w 4445047"/>
              <a:gd name="connsiteY0" fmla="*/ 0 h 6874777"/>
              <a:gd name="connsiteX1" fmla="*/ 2350776 w 4445047"/>
              <a:gd name="connsiteY1" fmla="*/ 0 h 6874777"/>
              <a:gd name="connsiteX2" fmla="*/ 4445047 w 4445047"/>
              <a:gd name="connsiteY2" fmla="*/ 6858000 h 6874777"/>
              <a:gd name="connsiteX3" fmla="*/ 0 w 4445047"/>
              <a:gd name="connsiteY3" fmla="*/ 6874777 h 6874777"/>
              <a:gd name="connsiteX4" fmla="*/ 10166 w 4445047"/>
              <a:gd name="connsiteY4" fmla="*/ 0 h 6874777"/>
              <a:gd name="connsiteX0" fmla="*/ 979 w 4435860"/>
              <a:gd name="connsiteY0" fmla="*/ 0 h 6883165"/>
              <a:gd name="connsiteX1" fmla="*/ 2341589 w 4435860"/>
              <a:gd name="connsiteY1" fmla="*/ 0 h 6883165"/>
              <a:gd name="connsiteX2" fmla="*/ 4435860 w 4435860"/>
              <a:gd name="connsiteY2" fmla="*/ 6858000 h 6883165"/>
              <a:gd name="connsiteX3" fmla="*/ 978 w 4435860"/>
              <a:gd name="connsiteY3" fmla="*/ 6883165 h 6883165"/>
              <a:gd name="connsiteX4" fmla="*/ 979 w 4435860"/>
              <a:gd name="connsiteY4" fmla="*/ 0 h 6883165"/>
              <a:gd name="connsiteX0" fmla="*/ 451 w 4435332"/>
              <a:gd name="connsiteY0" fmla="*/ 0 h 6883165"/>
              <a:gd name="connsiteX1" fmla="*/ 2341061 w 4435332"/>
              <a:gd name="connsiteY1" fmla="*/ 0 h 6883165"/>
              <a:gd name="connsiteX2" fmla="*/ 4435332 w 4435332"/>
              <a:gd name="connsiteY2" fmla="*/ 6858000 h 6883165"/>
              <a:gd name="connsiteX3" fmla="*/ 10615 w 4435332"/>
              <a:gd name="connsiteY3" fmla="*/ 6883165 h 6883165"/>
              <a:gd name="connsiteX4" fmla="*/ 451 w 4435332"/>
              <a:gd name="connsiteY4" fmla="*/ 0 h 6883165"/>
              <a:gd name="connsiteX0" fmla="*/ 451 w 4435332"/>
              <a:gd name="connsiteY0" fmla="*/ 0 h 6874776"/>
              <a:gd name="connsiteX1" fmla="*/ 2341061 w 4435332"/>
              <a:gd name="connsiteY1" fmla="*/ 0 h 6874776"/>
              <a:gd name="connsiteX2" fmla="*/ 4435332 w 4435332"/>
              <a:gd name="connsiteY2" fmla="*/ 6858000 h 6874776"/>
              <a:gd name="connsiteX3" fmla="*/ 10615 w 4435332"/>
              <a:gd name="connsiteY3" fmla="*/ 6874776 h 6874776"/>
              <a:gd name="connsiteX4" fmla="*/ 451 w 4435332"/>
              <a:gd name="connsiteY4" fmla="*/ 0 h 6874776"/>
              <a:gd name="connsiteX0" fmla="*/ 451 w 4435332"/>
              <a:gd name="connsiteY0" fmla="*/ 0 h 6874776"/>
              <a:gd name="connsiteX1" fmla="*/ 196504 w 4435332"/>
              <a:gd name="connsiteY1" fmla="*/ 9833 h 6874776"/>
              <a:gd name="connsiteX2" fmla="*/ 4435332 w 4435332"/>
              <a:gd name="connsiteY2" fmla="*/ 6858000 h 6874776"/>
              <a:gd name="connsiteX3" fmla="*/ 10615 w 4435332"/>
              <a:gd name="connsiteY3" fmla="*/ 6874776 h 6874776"/>
              <a:gd name="connsiteX4" fmla="*/ 451 w 4435332"/>
              <a:gd name="connsiteY4" fmla="*/ 0 h 6874776"/>
              <a:gd name="connsiteX0" fmla="*/ 451 w 2791172"/>
              <a:gd name="connsiteY0" fmla="*/ 0 h 6874776"/>
              <a:gd name="connsiteX1" fmla="*/ 196504 w 2791172"/>
              <a:gd name="connsiteY1" fmla="*/ 9833 h 6874776"/>
              <a:gd name="connsiteX2" fmla="*/ 2791172 w 2791172"/>
              <a:gd name="connsiteY2" fmla="*/ 6867833 h 6874776"/>
              <a:gd name="connsiteX3" fmla="*/ 10615 w 2791172"/>
              <a:gd name="connsiteY3" fmla="*/ 6874776 h 6874776"/>
              <a:gd name="connsiteX4" fmla="*/ 451 w 2791172"/>
              <a:gd name="connsiteY4" fmla="*/ 0 h 687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172" h="6874776">
                <a:moveTo>
                  <a:pt x="451" y="0"/>
                </a:moveTo>
                <a:lnTo>
                  <a:pt x="196504" y="9833"/>
                </a:lnTo>
                <a:lnTo>
                  <a:pt x="2791172" y="6867833"/>
                </a:lnTo>
                <a:lnTo>
                  <a:pt x="10615" y="6874776"/>
                </a:lnTo>
                <a:cubicBezTo>
                  <a:pt x="14004" y="4583184"/>
                  <a:pt x="-2938" y="2291592"/>
                  <a:pt x="45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6415218" cy="1015663"/>
          </a:xfrm>
          <a:prstGeom prst="rect">
            <a:avLst/>
          </a:prstGeom>
          <a:noFill/>
        </p:spPr>
        <p:txBody>
          <a:bodyPr wrap="none" rtlCol="0">
            <a:spAutoFit/>
          </a:bodyPr>
          <a:lstStyle/>
          <a:p>
            <a:r>
              <a:rPr lang="tr-TR" sz="6000" b="1" dirty="0"/>
              <a:t>Alkolden korunmak</a:t>
            </a: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solidFill>
                  </a:rPr>
                  <a:t>28</a:t>
                </a:r>
              </a:p>
            </p:txBody>
          </p:sp>
        </p:grpSp>
        <p:pic>
          <p:nvPicPr>
            <p:cNvPr id="123" name="Resim 122"/>
            <p:cNvPicPr>
              <a:picLocks noChangeAspect="1"/>
            </p:cNvPicPr>
            <p:nvPr/>
          </p:nvPicPr>
          <p:blipFill>
            <a:blip r:embed="rId2"/>
            <a:stretch>
              <a:fillRect/>
            </a:stretch>
          </p:blipFill>
          <p:spPr>
            <a:xfrm>
              <a:off x="356650" y="5244614"/>
              <a:ext cx="2148750" cy="1035000"/>
            </a:xfrm>
            <a:prstGeom prst="rect">
              <a:avLst/>
            </a:prstGeom>
          </p:spPr>
        </p:pic>
      </p:grpSp>
      <p:sp>
        <p:nvSpPr>
          <p:cNvPr id="37" name="Freeform 5"/>
          <p:cNvSpPr>
            <a:spLocks/>
          </p:cNvSpPr>
          <p:nvPr/>
        </p:nvSpPr>
        <p:spPr bwMode="auto">
          <a:xfrm>
            <a:off x="7026275" y="1722775"/>
            <a:ext cx="5175250" cy="3513138"/>
          </a:xfrm>
          <a:custGeom>
            <a:avLst/>
            <a:gdLst>
              <a:gd name="T0" fmla="*/ 705 w 3260"/>
              <a:gd name="T1" fmla="*/ 0 h 2213"/>
              <a:gd name="T2" fmla="*/ 3260 w 3260"/>
              <a:gd name="T3" fmla="*/ 0 h 2213"/>
              <a:gd name="T4" fmla="*/ 3260 w 3260"/>
              <a:gd name="T5" fmla="*/ 2213 h 2213"/>
              <a:gd name="T6" fmla="*/ 0 w 3260"/>
              <a:gd name="T7" fmla="*/ 2213 h 2213"/>
              <a:gd name="T8" fmla="*/ 705 w 3260"/>
              <a:gd name="T9" fmla="*/ 0 h 2213"/>
            </a:gdLst>
            <a:ahLst/>
            <a:cxnLst>
              <a:cxn ang="0">
                <a:pos x="T0" y="T1"/>
              </a:cxn>
              <a:cxn ang="0">
                <a:pos x="T2" y="T3"/>
              </a:cxn>
              <a:cxn ang="0">
                <a:pos x="T4" y="T5"/>
              </a:cxn>
              <a:cxn ang="0">
                <a:pos x="T6" y="T7"/>
              </a:cxn>
              <a:cxn ang="0">
                <a:pos x="T8" y="T9"/>
              </a:cxn>
            </a:cxnLst>
            <a:rect l="0" t="0" r="r" b="b"/>
            <a:pathLst>
              <a:path w="3260" h="2213">
                <a:moveTo>
                  <a:pt x="705" y="0"/>
                </a:moveTo>
                <a:lnTo>
                  <a:pt x="3260" y="0"/>
                </a:lnTo>
                <a:lnTo>
                  <a:pt x="3260" y="2213"/>
                </a:lnTo>
                <a:lnTo>
                  <a:pt x="0" y="2213"/>
                </a:lnTo>
                <a:lnTo>
                  <a:pt x="705" y="0"/>
                </a:lnTo>
                <a:close/>
              </a:path>
            </a:pathLst>
          </a:custGeom>
          <a:blipFill dpi="0" rotWithShape="0">
            <a:blip r:embed="rId3" cstate="screen">
              <a:extLst>
                <a:ext uri="{28A0092B-C50C-407E-A947-70E740481C1C}">
                  <a14:useLocalDpi xmlns:a14="http://schemas.microsoft.com/office/drawing/2010/main"/>
                </a:ext>
              </a:extLst>
            </a:blip>
            <a:srcRect/>
            <a:stretch>
              <a:fillRect/>
            </a:stretch>
          </a:blipFill>
          <a:ln>
            <a:solidFill>
              <a:schemeClr val="bg1">
                <a:lumMod val="85000"/>
              </a:schemeClr>
            </a:solidFill>
          </a:ln>
        </p:spPr>
        <p:txBody>
          <a:bodyPr vert="horz" wrap="square" lIns="91440" tIns="45720" rIns="91440" bIns="45720" numCol="1" anchor="t" anchorCtr="0" compatLnSpc="1">
            <a:prstTxWarp prst="textNoShape">
              <a:avLst/>
            </a:prstTxWarp>
          </a:bodyPr>
          <a:lstStyle/>
          <a:p>
            <a:endParaRPr lang="tr-TR"/>
          </a:p>
        </p:txBody>
      </p:sp>
      <p:grpSp>
        <p:nvGrpSpPr>
          <p:cNvPr id="17" name="Grup 16"/>
          <p:cNvGrpSpPr/>
          <p:nvPr/>
        </p:nvGrpSpPr>
        <p:grpSpPr>
          <a:xfrm>
            <a:off x="456605" y="1809110"/>
            <a:ext cx="7464948" cy="646331"/>
            <a:chOff x="554927" y="1881525"/>
            <a:chExt cx="7464948" cy="646331"/>
          </a:xfrm>
        </p:grpSpPr>
        <p:sp>
          <p:nvSpPr>
            <p:cNvPr id="18" name="Metin kutusu 17"/>
            <p:cNvSpPr txBox="1"/>
            <p:nvPr/>
          </p:nvSpPr>
          <p:spPr>
            <a:xfrm>
              <a:off x="746177" y="1881525"/>
              <a:ext cx="7273698" cy="646331"/>
            </a:xfrm>
            <a:prstGeom prst="rect">
              <a:avLst/>
            </a:prstGeom>
            <a:noFill/>
          </p:spPr>
          <p:txBody>
            <a:bodyPr wrap="square" rtlCol="0">
              <a:spAutoFit/>
            </a:bodyPr>
            <a:lstStyle/>
            <a:p>
              <a:r>
                <a:rPr lang="tr-TR" dirty="0">
                  <a:solidFill>
                    <a:srgbClr val="575757"/>
                  </a:solidFill>
                </a:rPr>
                <a:t>Teklif ilk teklif geldiğinde mantıklı bir sebep göstererek</a:t>
              </a:r>
            </a:p>
            <a:p>
              <a:r>
                <a:rPr lang="tr-TR" dirty="0">
                  <a:solidFill>
                    <a:srgbClr val="575757"/>
                  </a:solidFill>
                </a:rPr>
                <a:t>teklifi reddet!</a:t>
              </a:r>
            </a:p>
          </p:txBody>
        </p:sp>
        <p:pic>
          <p:nvPicPr>
            <p:cNvPr id="19" name="Resim 18"/>
            <p:cNvPicPr>
              <a:picLocks noChangeAspect="1"/>
            </p:cNvPicPr>
            <p:nvPr/>
          </p:nvPicPr>
          <p:blipFill>
            <a:blip r:embed="rId4"/>
            <a:stretch>
              <a:fillRect/>
            </a:stretch>
          </p:blipFill>
          <p:spPr>
            <a:xfrm>
              <a:off x="554927" y="1991580"/>
              <a:ext cx="191250" cy="180000"/>
            </a:xfrm>
            <a:prstGeom prst="rect">
              <a:avLst/>
            </a:prstGeom>
          </p:spPr>
        </p:pic>
      </p:grpSp>
      <p:grpSp>
        <p:nvGrpSpPr>
          <p:cNvPr id="20" name="Grup 19"/>
          <p:cNvGrpSpPr/>
          <p:nvPr/>
        </p:nvGrpSpPr>
        <p:grpSpPr>
          <a:xfrm>
            <a:off x="456605" y="2556217"/>
            <a:ext cx="7464948" cy="646331"/>
            <a:chOff x="554927" y="1881525"/>
            <a:chExt cx="7464948" cy="646331"/>
          </a:xfrm>
        </p:grpSpPr>
        <p:sp>
          <p:nvSpPr>
            <p:cNvPr id="21" name="Metin kutusu 20"/>
            <p:cNvSpPr txBox="1"/>
            <p:nvPr/>
          </p:nvSpPr>
          <p:spPr>
            <a:xfrm>
              <a:off x="746177" y="1881525"/>
              <a:ext cx="7273698" cy="646331"/>
            </a:xfrm>
            <a:prstGeom prst="rect">
              <a:avLst/>
            </a:prstGeom>
            <a:noFill/>
          </p:spPr>
          <p:txBody>
            <a:bodyPr wrap="square" rtlCol="0">
              <a:spAutoFit/>
            </a:bodyPr>
            <a:lstStyle/>
            <a:p>
              <a:r>
                <a:rPr lang="tr-TR" dirty="0">
                  <a:solidFill>
                    <a:srgbClr val="575757"/>
                  </a:solidFill>
                </a:rPr>
                <a:t>Kullanman için yapılacak baskılar karşısında ısrarla ve</a:t>
              </a:r>
            </a:p>
            <a:p>
              <a:r>
                <a:rPr lang="tr-TR" dirty="0">
                  <a:solidFill>
                    <a:srgbClr val="575757"/>
                  </a:solidFill>
                </a:rPr>
                <a:t>kesin dille Hayır! de!</a:t>
              </a:r>
            </a:p>
          </p:txBody>
        </p:sp>
        <p:pic>
          <p:nvPicPr>
            <p:cNvPr id="22" name="Resim 21"/>
            <p:cNvPicPr>
              <a:picLocks noChangeAspect="1"/>
            </p:cNvPicPr>
            <p:nvPr/>
          </p:nvPicPr>
          <p:blipFill>
            <a:blip r:embed="rId4"/>
            <a:stretch>
              <a:fillRect/>
            </a:stretch>
          </p:blipFill>
          <p:spPr>
            <a:xfrm>
              <a:off x="554927" y="1991580"/>
              <a:ext cx="191250" cy="180000"/>
            </a:xfrm>
            <a:prstGeom prst="rect">
              <a:avLst/>
            </a:prstGeom>
          </p:spPr>
        </p:pic>
      </p:grpSp>
      <p:grpSp>
        <p:nvGrpSpPr>
          <p:cNvPr id="23" name="Grup 22"/>
          <p:cNvGrpSpPr/>
          <p:nvPr/>
        </p:nvGrpSpPr>
        <p:grpSpPr>
          <a:xfrm>
            <a:off x="456605" y="3413029"/>
            <a:ext cx="7464948" cy="646331"/>
            <a:chOff x="554927" y="1881525"/>
            <a:chExt cx="7464948" cy="646331"/>
          </a:xfrm>
        </p:grpSpPr>
        <p:sp>
          <p:nvSpPr>
            <p:cNvPr id="24" name="Metin kutusu 23"/>
            <p:cNvSpPr txBox="1"/>
            <p:nvPr/>
          </p:nvSpPr>
          <p:spPr>
            <a:xfrm>
              <a:off x="746177" y="1881525"/>
              <a:ext cx="7273698" cy="646331"/>
            </a:xfrm>
            <a:prstGeom prst="rect">
              <a:avLst/>
            </a:prstGeom>
            <a:noFill/>
          </p:spPr>
          <p:txBody>
            <a:bodyPr wrap="square" rtlCol="0">
              <a:spAutoFit/>
            </a:bodyPr>
            <a:lstStyle/>
            <a:p>
              <a:r>
                <a:rPr lang="tr-TR" dirty="0">
                  <a:solidFill>
                    <a:srgbClr val="575757"/>
                  </a:solidFill>
                </a:rPr>
                <a:t>Teklifte bulunan kişiyi görmezden gel ve soğuk bir</a:t>
              </a:r>
            </a:p>
            <a:p>
              <a:r>
                <a:rPr lang="tr-TR" dirty="0">
                  <a:solidFill>
                    <a:srgbClr val="575757"/>
                  </a:solidFill>
                </a:rPr>
                <a:t>yaklaşım sergile!</a:t>
              </a:r>
            </a:p>
          </p:txBody>
        </p:sp>
        <p:pic>
          <p:nvPicPr>
            <p:cNvPr id="25" name="Resim 24"/>
            <p:cNvPicPr>
              <a:picLocks noChangeAspect="1"/>
            </p:cNvPicPr>
            <p:nvPr/>
          </p:nvPicPr>
          <p:blipFill>
            <a:blip r:embed="rId4"/>
            <a:stretch>
              <a:fillRect/>
            </a:stretch>
          </p:blipFill>
          <p:spPr>
            <a:xfrm>
              <a:off x="554927" y="1991580"/>
              <a:ext cx="191250" cy="180000"/>
            </a:xfrm>
            <a:prstGeom prst="rect">
              <a:avLst/>
            </a:prstGeom>
          </p:spPr>
        </p:pic>
      </p:grpSp>
    </p:spTree>
    <p:extLst>
      <p:ext uri="{BB962C8B-B14F-4D97-AF65-F5344CB8AC3E}">
        <p14:creationId xmlns:p14="http://schemas.microsoft.com/office/powerpoint/2010/main" val="286315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250" fill="hold"/>
                                        <p:tgtEl>
                                          <p:spTgt spid="36"/>
                                        </p:tgtEl>
                                        <p:attrNameLst>
                                          <p:attrName>ppt_x</p:attrName>
                                        </p:attrNameLst>
                                      </p:cBhvr>
                                      <p:tavLst>
                                        <p:tav tm="0">
                                          <p:val>
                                            <p:strVal val="1+#ppt_w/2"/>
                                          </p:val>
                                        </p:tav>
                                        <p:tav tm="100000">
                                          <p:val>
                                            <p:strVal val="#ppt_x"/>
                                          </p:val>
                                        </p:tav>
                                      </p:tavLst>
                                    </p:anim>
                                    <p:anim calcmode="lin" valueType="num">
                                      <p:cBhvr additive="base">
                                        <p:cTn id="19" dur="250" fill="hold"/>
                                        <p:tgtEl>
                                          <p:spTgt spid="3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50" fill="hold"/>
                                        <p:tgtEl>
                                          <p:spTgt spid="9"/>
                                        </p:tgtEl>
                                        <p:attrNameLst>
                                          <p:attrName>ppt_x</p:attrName>
                                        </p:attrNameLst>
                                      </p:cBhvr>
                                      <p:tavLst>
                                        <p:tav tm="0">
                                          <p:val>
                                            <p:strVal val="0-#ppt_w/2"/>
                                          </p:val>
                                        </p:tav>
                                        <p:tav tm="100000">
                                          <p:val>
                                            <p:strVal val="#ppt_x"/>
                                          </p:val>
                                        </p:tav>
                                      </p:tavLst>
                                    </p:anim>
                                    <p:anim calcmode="lin" valueType="num">
                                      <p:cBhvr additive="base">
                                        <p:cTn id="24" dur="25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par>
                          <p:cTn id="29" fill="hold">
                            <p:stCondLst>
                              <p:cond delay="1250"/>
                            </p:stCondLst>
                            <p:childTnLst>
                              <p:par>
                                <p:cTn id="30" presetID="2" presetClass="entr" presetSubtype="2"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1+#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50"/>
                                        <p:tgtEl>
                                          <p:spTgt spid="17"/>
                                        </p:tgtEl>
                                      </p:cBhvr>
                                    </p:animEffect>
                                  </p:childTnLst>
                                </p:cTn>
                              </p:par>
                            </p:childTnLst>
                          </p:cTn>
                        </p:par>
                        <p:par>
                          <p:cTn id="38" fill="hold">
                            <p:stCondLst>
                              <p:cond delay="1750"/>
                            </p:stCondLst>
                            <p:childTnLst>
                              <p:par>
                                <p:cTn id="39" presetID="10"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250"/>
                                        <p:tgtEl>
                                          <p:spTgt spid="20"/>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9" grpId="0" animBg="1"/>
      <p:bldP spid="13" grpId="0" animBg="1"/>
      <p:bldP spid="14" grpId="0"/>
      <p:bldP spid="15" grpId="0" animBg="1"/>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ikdörtgen 23"/>
          <p:cNvSpPr/>
          <p:nvPr/>
        </p:nvSpPr>
        <p:spPr>
          <a:xfrm flipH="1">
            <a:off x="9888571" y="-3175"/>
            <a:ext cx="2303429" cy="6874776"/>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1484138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1484138 w 5919019"/>
              <a:gd name="connsiteY4" fmla="*/ 0 h 6858000"/>
              <a:gd name="connsiteX0" fmla="*/ 172811 w 4607692"/>
              <a:gd name="connsiteY0" fmla="*/ 0 h 6866388"/>
              <a:gd name="connsiteX1" fmla="*/ 2513421 w 4607692"/>
              <a:gd name="connsiteY1" fmla="*/ 0 h 6866388"/>
              <a:gd name="connsiteX2" fmla="*/ 4607692 w 4607692"/>
              <a:gd name="connsiteY2" fmla="*/ 6858000 h 6866388"/>
              <a:gd name="connsiteX3" fmla="*/ 0 w 4607692"/>
              <a:gd name="connsiteY3" fmla="*/ 6866388 h 6866388"/>
              <a:gd name="connsiteX4" fmla="*/ 172811 w 4607692"/>
              <a:gd name="connsiteY4" fmla="*/ 0 h 6866388"/>
              <a:gd name="connsiteX0" fmla="*/ 10166 w 4445047"/>
              <a:gd name="connsiteY0" fmla="*/ 0 h 6874777"/>
              <a:gd name="connsiteX1" fmla="*/ 2350776 w 4445047"/>
              <a:gd name="connsiteY1" fmla="*/ 0 h 6874777"/>
              <a:gd name="connsiteX2" fmla="*/ 4445047 w 4445047"/>
              <a:gd name="connsiteY2" fmla="*/ 6858000 h 6874777"/>
              <a:gd name="connsiteX3" fmla="*/ 0 w 4445047"/>
              <a:gd name="connsiteY3" fmla="*/ 6874777 h 6874777"/>
              <a:gd name="connsiteX4" fmla="*/ 10166 w 4445047"/>
              <a:gd name="connsiteY4" fmla="*/ 0 h 6874777"/>
              <a:gd name="connsiteX0" fmla="*/ 979 w 4435860"/>
              <a:gd name="connsiteY0" fmla="*/ 0 h 6883165"/>
              <a:gd name="connsiteX1" fmla="*/ 2341589 w 4435860"/>
              <a:gd name="connsiteY1" fmla="*/ 0 h 6883165"/>
              <a:gd name="connsiteX2" fmla="*/ 4435860 w 4435860"/>
              <a:gd name="connsiteY2" fmla="*/ 6858000 h 6883165"/>
              <a:gd name="connsiteX3" fmla="*/ 978 w 4435860"/>
              <a:gd name="connsiteY3" fmla="*/ 6883165 h 6883165"/>
              <a:gd name="connsiteX4" fmla="*/ 979 w 4435860"/>
              <a:gd name="connsiteY4" fmla="*/ 0 h 6883165"/>
              <a:gd name="connsiteX0" fmla="*/ 451 w 4435332"/>
              <a:gd name="connsiteY0" fmla="*/ 0 h 6883165"/>
              <a:gd name="connsiteX1" fmla="*/ 2341061 w 4435332"/>
              <a:gd name="connsiteY1" fmla="*/ 0 h 6883165"/>
              <a:gd name="connsiteX2" fmla="*/ 4435332 w 4435332"/>
              <a:gd name="connsiteY2" fmla="*/ 6858000 h 6883165"/>
              <a:gd name="connsiteX3" fmla="*/ 10615 w 4435332"/>
              <a:gd name="connsiteY3" fmla="*/ 6883165 h 6883165"/>
              <a:gd name="connsiteX4" fmla="*/ 451 w 4435332"/>
              <a:gd name="connsiteY4" fmla="*/ 0 h 6883165"/>
              <a:gd name="connsiteX0" fmla="*/ 451 w 4435332"/>
              <a:gd name="connsiteY0" fmla="*/ 0 h 6874776"/>
              <a:gd name="connsiteX1" fmla="*/ 2341061 w 4435332"/>
              <a:gd name="connsiteY1" fmla="*/ 0 h 6874776"/>
              <a:gd name="connsiteX2" fmla="*/ 4435332 w 4435332"/>
              <a:gd name="connsiteY2" fmla="*/ 6858000 h 6874776"/>
              <a:gd name="connsiteX3" fmla="*/ 10615 w 4435332"/>
              <a:gd name="connsiteY3" fmla="*/ 6874776 h 6874776"/>
              <a:gd name="connsiteX4" fmla="*/ 451 w 4435332"/>
              <a:gd name="connsiteY4" fmla="*/ 0 h 6874776"/>
              <a:gd name="connsiteX0" fmla="*/ 451 w 4435332"/>
              <a:gd name="connsiteY0" fmla="*/ 0 h 6874776"/>
              <a:gd name="connsiteX1" fmla="*/ 196504 w 4435332"/>
              <a:gd name="connsiteY1" fmla="*/ 9833 h 6874776"/>
              <a:gd name="connsiteX2" fmla="*/ 4435332 w 4435332"/>
              <a:gd name="connsiteY2" fmla="*/ 6858000 h 6874776"/>
              <a:gd name="connsiteX3" fmla="*/ 10615 w 4435332"/>
              <a:gd name="connsiteY3" fmla="*/ 6874776 h 6874776"/>
              <a:gd name="connsiteX4" fmla="*/ 451 w 4435332"/>
              <a:gd name="connsiteY4" fmla="*/ 0 h 6874776"/>
              <a:gd name="connsiteX0" fmla="*/ 451 w 2791172"/>
              <a:gd name="connsiteY0" fmla="*/ 0 h 6874776"/>
              <a:gd name="connsiteX1" fmla="*/ 196504 w 2791172"/>
              <a:gd name="connsiteY1" fmla="*/ 9833 h 6874776"/>
              <a:gd name="connsiteX2" fmla="*/ 2791172 w 2791172"/>
              <a:gd name="connsiteY2" fmla="*/ 6867833 h 6874776"/>
              <a:gd name="connsiteX3" fmla="*/ 10615 w 2791172"/>
              <a:gd name="connsiteY3" fmla="*/ 6874776 h 6874776"/>
              <a:gd name="connsiteX4" fmla="*/ 451 w 2791172"/>
              <a:gd name="connsiteY4" fmla="*/ 0 h 687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172" h="6874776">
                <a:moveTo>
                  <a:pt x="451" y="0"/>
                </a:moveTo>
                <a:lnTo>
                  <a:pt x="196504" y="9833"/>
                </a:lnTo>
                <a:lnTo>
                  <a:pt x="2791172" y="6867833"/>
                </a:lnTo>
                <a:lnTo>
                  <a:pt x="10615" y="6874776"/>
                </a:lnTo>
                <a:cubicBezTo>
                  <a:pt x="14004" y="4583184"/>
                  <a:pt x="-2938" y="2291592"/>
                  <a:pt x="45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6415218" cy="1015663"/>
          </a:xfrm>
          <a:prstGeom prst="rect">
            <a:avLst/>
          </a:prstGeom>
          <a:noFill/>
        </p:spPr>
        <p:txBody>
          <a:bodyPr wrap="none" rtlCol="0">
            <a:spAutoFit/>
          </a:bodyPr>
          <a:lstStyle/>
          <a:p>
            <a:r>
              <a:rPr lang="tr-TR" sz="6000" b="1" dirty="0"/>
              <a:t>Alkolden korunmak</a:t>
            </a: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solidFill>
                  </a:rPr>
                  <a:t>29</a:t>
                </a:r>
              </a:p>
            </p:txBody>
          </p:sp>
        </p:grpSp>
        <p:pic>
          <p:nvPicPr>
            <p:cNvPr id="123" name="Resim 122"/>
            <p:cNvPicPr>
              <a:picLocks noChangeAspect="1"/>
            </p:cNvPicPr>
            <p:nvPr/>
          </p:nvPicPr>
          <p:blipFill>
            <a:blip r:embed="rId2"/>
            <a:stretch>
              <a:fillRect/>
            </a:stretch>
          </p:blipFill>
          <p:spPr>
            <a:xfrm>
              <a:off x="356650" y="5244614"/>
              <a:ext cx="2148750" cy="1035000"/>
            </a:xfrm>
            <a:prstGeom prst="rect">
              <a:avLst/>
            </a:prstGeom>
          </p:spPr>
        </p:pic>
      </p:grpSp>
      <p:sp>
        <p:nvSpPr>
          <p:cNvPr id="37" name="Freeform 5"/>
          <p:cNvSpPr>
            <a:spLocks/>
          </p:cNvSpPr>
          <p:nvPr/>
        </p:nvSpPr>
        <p:spPr bwMode="auto">
          <a:xfrm>
            <a:off x="7026275" y="1722775"/>
            <a:ext cx="5175250" cy="3513138"/>
          </a:xfrm>
          <a:custGeom>
            <a:avLst/>
            <a:gdLst>
              <a:gd name="T0" fmla="*/ 705 w 3260"/>
              <a:gd name="T1" fmla="*/ 0 h 2213"/>
              <a:gd name="T2" fmla="*/ 3260 w 3260"/>
              <a:gd name="T3" fmla="*/ 0 h 2213"/>
              <a:gd name="T4" fmla="*/ 3260 w 3260"/>
              <a:gd name="T5" fmla="*/ 2213 h 2213"/>
              <a:gd name="T6" fmla="*/ 0 w 3260"/>
              <a:gd name="T7" fmla="*/ 2213 h 2213"/>
              <a:gd name="T8" fmla="*/ 705 w 3260"/>
              <a:gd name="T9" fmla="*/ 0 h 2213"/>
            </a:gdLst>
            <a:ahLst/>
            <a:cxnLst>
              <a:cxn ang="0">
                <a:pos x="T0" y="T1"/>
              </a:cxn>
              <a:cxn ang="0">
                <a:pos x="T2" y="T3"/>
              </a:cxn>
              <a:cxn ang="0">
                <a:pos x="T4" y="T5"/>
              </a:cxn>
              <a:cxn ang="0">
                <a:pos x="T6" y="T7"/>
              </a:cxn>
              <a:cxn ang="0">
                <a:pos x="T8" y="T9"/>
              </a:cxn>
            </a:cxnLst>
            <a:rect l="0" t="0" r="r" b="b"/>
            <a:pathLst>
              <a:path w="3260" h="2213">
                <a:moveTo>
                  <a:pt x="705" y="0"/>
                </a:moveTo>
                <a:lnTo>
                  <a:pt x="3260" y="0"/>
                </a:lnTo>
                <a:lnTo>
                  <a:pt x="3260" y="2213"/>
                </a:lnTo>
                <a:lnTo>
                  <a:pt x="0" y="2213"/>
                </a:lnTo>
                <a:lnTo>
                  <a:pt x="705" y="0"/>
                </a:lnTo>
                <a:close/>
              </a:path>
            </a:pathLst>
          </a:custGeom>
          <a:blipFill dpi="0" rotWithShape="0">
            <a:blip r:embed="rId3" cstate="screen">
              <a:extLst>
                <a:ext uri="{28A0092B-C50C-407E-A947-70E740481C1C}">
                  <a14:useLocalDpi xmlns:a14="http://schemas.microsoft.com/office/drawing/2010/main"/>
                </a:ext>
              </a:extLst>
            </a:blip>
            <a:srcRect/>
            <a:stretch>
              <a:fillRect/>
            </a:stretch>
          </a:blipFill>
          <a:ln>
            <a:solidFill>
              <a:schemeClr val="bg1">
                <a:lumMod val="85000"/>
              </a:schemeClr>
            </a:solidFill>
          </a:ln>
        </p:spPr>
        <p:txBody>
          <a:bodyPr vert="horz" wrap="square" lIns="91440" tIns="45720" rIns="91440" bIns="45720" numCol="1" anchor="t" anchorCtr="0" compatLnSpc="1">
            <a:prstTxWarp prst="textNoShape">
              <a:avLst/>
            </a:prstTxWarp>
          </a:bodyPr>
          <a:lstStyle/>
          <a:p>
            <a:endParaRPr lang="tr-TR"/>
          </a:p>
        </p:txBody>
      </p:sp>
      <p:grpSp>
        <p:nvGrpSpPr>
          <p:cNvPr id="26" name="Grup 25"/>
          <p:cNvGrpSpPr/>
          <p:nvPr/>
        </p:nvGrpSpPr>
        <p:grpSpPr>
          <a:xfrm>
            <a:off x="456605" y="1810804"/>
            <a:ext cx="7464948" cy="646331"/>
            <a:chOff x="554927" y="1881525"/>
            <a:chExt cx="7464948" cy="646331"/>
          </a:xfrm>
        </p:grpSpPr>
        <p:sp>
          <p:nvSpPr>
            <p:cNvPr id="27" name="Metin kutusu 26"/>
            <p:cNvSpPr txBox="1"/>
            <p:nvPr/>
          </p:nvSpPr>
          <p:spPr>
            <a:xfrm>
              <a:off x="746177" y="1881525"/>
              <a:ext cx="7273698" cy="646331"/>
            </a:xfrm>
            <a:prstGeom prst="rect">
              <a:avLst/>
            </a:prstGeom>
            <a:noFill/>
          </p:spPr>
          <p:txBody>
            <a:bodyPr wrap="square" rtlCol="0">
              <a:spAutoFit/>
            </a:bodyPr>
            <a:lstStyle/>
            <a:p>
              <a:r>
                <a:rPr lang="tr-TR" dirty="0">
                  <a:solidFill>
                    <a:srgbClr val="575757"/>
                  </a:solidFill>
                </a:rPr>
                <a:t>Bulunduğun gruba dâhil olmaya çalıştığında yüzünü onun olduğu</a:t>
              </a:r>
            </a:p>
            <a:p>
              <a:r>
                <a:rPr lang="tr-TR" dirty="0">
                  <a:solidFill>
                    <a:srgbClr val="575757"/>
                  </a:solidFill>
                </a:rPr>
                <a:t>taraftan başka yöne çevir!</a:t>
              </a:r>
            </a:p>
          </p:txBody>
        </p:sp>
        <p:pic>
          <p:nvPicPr>
            <p:cNvPr id="28" name="Resim 27"/>
            <p:cNvPicPr>
              <a:picLocks noChangeAspect="1"/>
            </p:cNvPicPr>
            <p:nvPr/>
          </p:nvPicPr>
          <p:blipFill>
            <a:blip r:embed="rId4"/>
            <a:stretch>
              <a:fillRect/>
            </a:stretch>
          </p:blipFill>
          <p:spPr>
            <a:xfrm>
              <a:off x="554927" y="1991580"/>
              <a:ext cx="191250" cy="180000"/>
            </a:xfrm>
            <a:prstGeom prst="rect">
              <a:avLst/>
            </a:prstGeom>
          </p:spPr>
        </p:pic>
      </p:grpSp>
      <p:grpSp>
        <p:nvGrpSpPr>
          <p:cNvPr id="29" name="Grup 28"/>
          <p:cNvGrpSpPr/>
          <p:nvPr/>
        </p:nvGrpSpPr>
        <p:grpSpPr>
          <a:xfrm>
            <a:off x="456605" y="2567190"/>
            <a:ext cx="7464948" cy="369332"/>
            <a:chOff x="554927" y="1881525"/>
            <a:chExt cx="7464948" cy="369332"/>
          </a:xfrm>
        </p:grpSpPr>
        <p:sp>
          <p:nvSpPr>
            <p:cNvPr id="30" name="Metin kutusu 29"/>
            <p:cNvSpPr txBox="1"/>
            <p:nvPr/>
          </p:nvSpPr>
          <p:spPr>
            <a:xfrm>
              <a:off x="746177" y="1881525"/>
              <a:ext cx="7273698" cy="369332"/>
            </a:xfrm>
            <a:prstGeom prst="rect">
              <a:avLst/>
            </a:prstGeom>
            <a:noFill/>
          </p:spPr>
          <p:txBody>
            <a:bodyPr wrap="square" rtlCol="0">
              <a:spAutoFit/>
            </a:bodyPr>
            <a:lstStyle/>
            <a:p>
              <a:r>
                <a:rPr lang="nn-NO" dirty="0">
                  <a:solidFill>
                    <a:srgbClr val="575757"/>
                  </a:solidFill>
                </a:rPr>
                <a:t>Onun olduğu ortamlarda ona yönelme, ondan</a:t>
              </a:r>
              <a:r>
                <a:rPr lang="tr-TR" dirty="0">
                  <a:solidFill>
                    <a:srgbClr val="575757"/>
                  </a:solidFill>
                </a:rPr>
                <a:t> </a:t>
              </a:r>
              <a:r>
                <a:rPr lang="nn-NO" dirty="0">
                  <a:solidFill>
                    <a:srgbClr val="575757"/>
                  </a:solidFill>
                </a:rPr>
                <a:t>uzaklaş!</a:t>
              </a:r>
            </a:p>
          </p:txBody>
        </p:sp>
        <p:pic>
          <p:nvPicPr>
            <p:cNvPr id="31" name="Resim 30"/>
            <p:cNvPicPr>
              <a:picLocks noChangeAspect="1"/>
            </p:cNvPicPr>
            <p:nvPr/>
          </p:nvPicPr>
          <p:blipFill>
            <a:blip r:embed="rId4"/>
            <a:stretch>
              <a:fillRect/>
            </a:stretch>
          </p:blipFill>
          <p:spPr>
            <a:xfrm>
              <a:off x="554927" y="1991580"/>
              <a:ext cx="191250" cy="180000"/>
            </a:xfrm>
            <a:prstGeom prst="rect">
              <a:avLst/>
            </a:prstGeom>
          </p:spPr>
        </p:pic>
      </p:grpSp>
      <p:grpSp>
        <p:nvGrpSpPr>
          <p:cNvPr id="32" name="Grup 31"/>
          <p:cNvGrpSpPr/>
          <p:nvPr/>
        </p:nvGrpSpPr>
        <p:grpSpPr>
          <a:xfrm>
            <a:off x="456605" y="3157204"/>
            <a:ext cx="7464948" cy="369332"/>
            <a:chOff x="554927" y="1881525"/>
            <a:chExt cx="7464948" cy="369332"/>
          </a:xfrm>
        </p:grpSpPr>
        <p:sp>
          <p:nvSpPr>
            <p:cNvPr id="33" name="Metin kutusu 32"/>
            <p:cNvSpPr txBox="1"/>
            <p:nvPr/>
          </p:nvSpPr>
          <p:spPr>
            <a:xfrm>
              <a:off x="746177" y="1881525"/>
              <a:ext cx="7273698" cy="369332"/>
            </a:xfrm>
            <a:prstGeom prst="rect">
              <a:avLst/>
            </a:prstGeom>
            <a:noFill/>
          </p:spPr>
          <p:txBody>
            <a:bodyPr wrap="square" rtlCol="0">
              <a:spAutoFit/>
            </a:bodyPr>
            <a:lstStyle/>
            <a:p>
              <a:r>
                <a:rPr lang="nn-NO" dirty="0">
                  <a:solidFill>
                    <a:srgbClr val="575757"/>
                  </a:solidFill>
                </a:rPr>
                <a:t>Onun olduğu ortamlardan olabildiğince</a:t>
              </a:r>
              <a:r>
                <a:rPr lang="tr-TR" dirty="0">
                  <a:solidFill>
                    <a:srgbClr val="575757"/>
                  </a:solidFill>
                </a:rPr>
                <a:t> </a:t>
              </a:r>
              <a:r>
                <a:rPr lang="nn-NO" dirty="0">
                  <a:solidFill>
                    <a:srgbClr val="575757"/>
                  </a:solidFill>
                </a:rPr>
                <a:t>uzak dur!</a:t>
              </a:r>
            </a:p>
          </p:txBody>
        </p:sp>
        <p:pic>
          <p:nvPicPr>
            <p:cNvPr id="34" name="Resim 33"/>
            <p:cNvPicPr>
              <a:picLocks noChangeAspect="1"/>
            </p:cNvPicPr>
            <p:nvPr/>
          </p:nvPicPr>
          <p:blipFill>
            <a:blip r:embed="rId4"/>
            <a:stretch>
              <a:fillRect/>
            </a:stretch>
          </p:blipFill>
          <p:spPr>
            <a:xfrm>
              <a:off x="554927" y="1991580"/>
              <a:ext cx="191250" cy="180000"/>
            </a:xfrm>
            <a:prstGeom prst="rect">
              <a:avLst/>
            </a:prstGeom>
          </p:spPr>
        </p:pic>
      </p:grpSp>
    </p:spTree>
    <p:extLst>
      <p:ext uri="{BB962C8B-B14F-4D97-AF65-F5344CB8AC3E}">
        <p14:creationId xmlns:p14="http://schemas.microsoft.com/office/powerpoint/2010/main" val="78949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250" fill="hold"/>
                                        <p:tgtEl>
                                          <p:spTgt spid="36"/>
                                        </p:tgtEl>
                                        <p:attrNameLst>
                                          <p:attrName>ppt_x</p:attrName>
                                        </p:attrNameLst>
                                      </p:cBhvr>
                                      <p:tavLst>
                                        <p:tav tm="0">
                                          <p:val>
                                            <p:strVal val="1+#ppt_w/2"/>
                                          </p:val>
                                        </p:tav>
                                        <p:tav tm="100000">
                                          <p:val>
                                            <p:strVal val="#ppt_x"/>
                                          </p:val>
                                        </p:tav>
                                      </p:tavLst>
                                    </p:anim>
                                    <p:anim calcmode="lin" valueType="num">
                                      <p:cBhvr additive="base">
                                        <p:cTn id="19" dur="250" fill="hold"/>
                                        <p:tgtEl>
                                          <p:spTgt spid="3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50" fill="hold"/>
                                        <p:tgtEl>
                                          <p:spTgt spid="9"/>
                                        </p:tgtEl>
                                        <p:attrNameLst>
                                          <p:attrName>ppt_x</p:attrName>
                                        </p:attrNameLst>
                                      </p:cBhvr>
                                      <p:tavLst>
                                        <p:tav tm="0">
                                          <p:val>
                                            <p:strVal val="0-#ppt_w/2"/>
                                          </p:val>
                                        </p:tav>
                                        <p:tav tm="100000">
                                          <p:val>
                                            <p:strVal val="#ppt_x"/>
                                          </p:val>
                                        </p:tav>
                                      </p:tavLst>
                                    </p:anim>
                                    <p:anim calcmode="lin" valueType="num">
                                      <p:cBhvr additive="base">
                                        <p:cTn id="24" dur="25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par>
                          <p:cTn id="29" fill="hold">
                            <p:stCondLst>
                              <p:cond delay="1250"/>
                            </p:stCondLst>
                            <p:childTnLst>
                              <p:par>
                                <p:cTn id="30" presetID="2" presetClass="entr" presetSubtype="2"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1+#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50"/>
                                        <p:tgtEl>
                                          <p:spTgt spid="26"/>
                                        </p:tgtEl>
                                      </p:cBhvr>
                                    </p:animEffect>
                                  </p:childTnLst>
                                </p:cTn>
                              </p:par>
                            </p:childTnLst>
                          </p:cTn>
                        </p:par>
                        <p:par>
                          <p:cTn id="38" fill="hold">
                            <p:stCondLst>
                              <p:cond delay="1750"/>
                            </p:stCondLst>
                            <p:childTnLst>
                              <p:par>
                                <p:cTn id="39" presetID="10"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250"/>
                                        <p:tgtEl>
                                          <p:spTgt spid="29"/>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9" grpId="0" animBg="1"/>
      <p:bldP spid="13" grpId="0" animBg="1"/>
      <p:bldP spid="14" grpId="0"/>
      <p:bldP spid="15"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ikdörtgen 23"/>
          <p:cNvSpPr/>
          <p:nvPr/>
        </p:nvSpPr>
        <p:spPr>
          <a:xfrm flipH="1">
            <a:off x="7307296" y="-3175"/>
            <a:ext cx="4884703" cy="685800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019" h="6858000">
                <a:moveTo>
                  <a:pt x="0" y="0"/>
                </a:moveTo>
                <a:lnTo>
                  <a:pt x="3824748" y="0"/>
                </a:lnTo>
                <a:lnTo>
                  <a:pt x="5919019" y="6858000"/>
                </a:lnTo>
                <a:lnTo>
                  <a:pt x="0" y="6858000"/>
                </a:lnTo>
                <a:lnTo>
                  <a:pt x="0" y="0"/>
                </a:lnTo>
                <a:close/>
              </a:path>
            </a:pathLst>
          </a:custGeom>
          <a:blipFill dpi="0" rotWithShape="1">
            <a:blip r:embed="rId3" cstate="screen">
              <a:alphaModFix amt="8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5509842" cy="1015663"/>
          </a:xfrm>
          <a:prstGeom prst="rect">
            <a:avLst/>
          </a:prstGeom>
          <a:noFill/>
        </p:spPr>
        <p:txBody>
          <a:bodyPr wrap="none" rtlCol="0">
            <a:spAutoFit/>
          </a:bodyPr>
          <a:lstStyle/>
          <a:p>
            <a:r>
              <a:rPr lang="tr-TR" sz="6000" b="1" dirty="0"/>
              <a:t>Bağımlılık nedir?</a:t>
            </a: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428077" y="2084839"/>
            <a:ext cx="3788153" cy="400110"/>
          </a:xfrm>
          <a:prstGeom prst="rect">
            <a:avLst/>
          </a:prstGeom>
          <a:noFill/>
        </p:spPr>
        <p:txBody>
          <a:bodyPr wrap="none" rtlCol="0">
            <a:spAutoFit/>
          </a:bodyPr>
          <a:lstStyle/>
          <a:p>
            <a:r>
              <a:rPr lang="tr-TR" sz="2000" dirty="0">
                <a:solidFill>
                  <a:srgbClr val="575757"/>
                </a:solidFill>
              </a:rPr>
              <a:t>Kişinin bir şeye aşırı bağlanmasıdır.</a:t>
            </a: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solidFill>
                  </a:rPr>
                  <a:t>03</a:t>
                </a:r>
              </a:p>
            </p:txBody>
          </p:sp>
        </p:grpSp>
        <p:pic>
          <p:nvPicPr>
            <p:cNvPr id="123" name="Resim 122"/>
            <p:cNvPicPr>
              <a:picLocks noChangeAspect="1"/>
            </p:cNvPicPr>
            <p:nvPr/>
          </p:nvPicPr>
          <p:blipFill>
            <a:blip r:embed="rId4"/>
            <a:stretch>
              <a:fillRect/>
            </a:stretch>
          </p:blipFill>
          <p:spPr>
            <a:xfrm>
              <a:off x="356650" y="5244614"/>
              <a:ext cx="2148750" cy="1035000"/>
            </a:xfrm>
            <a:prstGeom prst="rect">
              <a:avLst/>
            </a:prstGeom>
          </p:spPr>
        </p:pic>
      </p:grpSp>
      <p:sp>
        <p:nvSpPr>
          <p:cNvPr id="28" name="Dikdörtgen 24"/>
          <p:cNvSpPr/>
          <p:nvPr/>
        </p:nvSpPr>
        <p:spPr>
          <a:xfrm flipH="1">
            <a:off x="7046751" y="-9525"/>
            <a:ext cx="1999371" cy="6877357"/>
          </a:xfrm>
          <a:custGeom>
            <a:avLst/>
            <a:gdLst>
              <a:gd name="connsiteX0" fmla="*/ 0 w 442451"/>
              <a:gd name="connsiteY0" fmla="*/ 0 h 6854825"/>
              <a:gd name="connsiteX1" fmla="*/ 442451 w 442451"/>
              <a:gd name="connsiteY1" fmla="*/ 0 h 6854825"/>
              <a:gd name="connsiteX2" fmla="*/ 442451 w 442451"/>
              <a:gd name="connsiteY2" fmla="*/ 6854825 h 6854825"/>
              <a:gd name="connsiteX3" fmla="*/ 0 w 442451"/>
              <a:gd name="connsiteY3" fmla="*/ 6854825 h 6854825"/>
              <a:gd name="connsiteX4" fmla="*/ 0 w 442451"/>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0 w 2546554"/>
              <a:gd name="connsiteY3" fmla="*/ 6854825 h 6854825"/>
              <a:gd name="connsiteX4" fmla="*/ 0 w 2546554"/>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2025445 w 2546554"/>
              <a:gd name="connsiteY3" fmla="*/ 6844993 h 6854825"/>
              <a:gd name="connsiteX4" fmla="*/ 0 w 2546554"/>
              <a:gd name="connsiteY4" fmla="*/ 0 h 6854825"/>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58307"/>
              <a:gd name="connsiteX1" fmla="*/ 442451 w 2546554"/>
              <a:gd name="connsiteY1" fmla="*/ 0 h 6858307"/>
              <a:gd name="connsiteX2" fmla="*/ 2546554 w 2546554"/>
              <a:gd name="connsiteY2" fmla="*/ 6854825 h 6858307"/>
              <a:gd name="connsiteX3" fmla="*/ 2048284 w 2546554"/>
              <a:gd name="connsiteY3" fmla="*/ 6858307 h 6858307"/>
              <a:gd name="connsiteX4" fmla="*/ 0 w 2546554"/>
              <a:gd name="connsiteY4" fmla="*/ 0 h 6858307"/>
              <a:gd name="connsiteX0" fmla="*/ 0 w 2546554"/>
              <a:gd name="connsiteY0" fmla="*/ 0 h 6858307"/>
              <a:gd name="connsiteX1" fmla="*/ 442451 w 2546554"/>
              <a:gd name="connsiteY1" fmla="*/ 0 h 6858307"/>
              <a:gd name="connsiteX2" fmla="*/ 2546554 w 2546554"/>
              <a:gd name="connsiteY2" fmla="*/ 6854825 h 6858307"/>
              <a:gd name="connsiteX3" fmla="*/ 2076859 w 2546554"/>
              <a:gd name="connsiteY3" fmla="*/ 6858307 h 6858307"/>
              <a:gd name="connsiteX4" fmla="*/ 0 w 2546554"/>
              <a:gd name="connsiteY4" fmla="*/ 0 h 6858307"/>
              <a:gd name="connsiteX0" fmla="*/ 0 w 2546554"/>
              <a:gd name="connsiteY0" fmla="*/ 0 h 6867832"/>
              <a:gd name="connsiteX1" fmla="*/ 442451 w 2546554"/>
              <a:gd name="connsiteY1" fmla="*/ 0 h 6867832"/>
              <a:gd name="connsiteX2" fmla="*/ 2546554 w 2546554"/>
              <a:gd name="connsiteY2" fmla="*/ 6854825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086384 w 2546554"/>
              <a:gd name="connsiteY3" fmla="*/ 6867832 h 6867832"/>
              <a:gd name="connsiteX4" fmla="*/ 0 w 2546554"/>
              <a:gd name="connsiteY4" fmla="*/ 0 h 6867832"/>
              <a:gd name="connsiteX0" fmla="*/ 0 w 2422729"/>
              <a:gd name="connsiteY0" fmla="*/ 0 h 6877357"/>
              <a:gd name="connsiteX1" fmla="*/ 318626 w 2422729"/>
              <a:gd name="connsiteY1" fmla="*/ 9525 h 6877357"/>
              <a:gd name="connsiteX2" fmla="*/ 2422729 w 2422729"/>
              <a:gd name="connsiteY2" fmla="*/ 6873875 h 6877357"/>
              <a:gd name="connsiteX3" fmla="*/ 1962559 w 2422729"/>
              <a:gd name="connsiteY3" fmla="*/ 6877357 h 6877357"/>
              <a:gd name="connsiteX4" fmla="*/ 0 w 2422729"/>
              <a:gd name="connsiteY4" fmla="*/ 0 h 6877357"/>
              <a:gd name="connsiteX0" fmla="*/ 0 w 2422729"/>
              <a:gd name="connsiteY0" fmla="*/ 0 h 6896407"/>
              <a:gd name="connsiteX1" fmla="*/ 318626 w 2422729"/>
              <a:gd name="connsiteY1" fmla="*/ 9525 h 6896407"/>
              <a:gd name="connsiteX2" fmla="*/ 2422729 w 2422729"/>
              <a:gd name="connsiteY2" fmla="*/ 6873875 h 6896407"/>
              <a:gd name="connsiteX3" fmla="*/ 2086384 w 2422729"/>
              <a:gd name="connsiteY3" fmla="*/ 6896407 h 6896407"/>
              <a:gd name="connsiteX4" fmla="*/ 0 w 2422729"/>
              <a:gd name="connsiteY4" fmla="*/ 0 h 6896407"/>
              <a:gd name="connsiteX0" fmla="*/ 0 w 2422729"/>
              <a:gd name="connsiteY0" fmla="*/ 0 h 6877357"/>
              <a:gd name="connsiteX1" fmla="*/ 318626 w 2422729"/>
              <a:gd name="connsiteY1" fmla="*/ 9525 h 6877357"/>
              <a:gd name="connsiteX2" fmla="*/ 2422729 w 2422729"/>
              <a:gd name="connsiteY2" fmla="*/ 6873875 h 6877357"/>
              <a:gd name="connsiteX3" fmla="*/ 2086384 w 2422729"/>
              <a:gd name="connsiteY3" fmla="*/ 6877357 h 6877357"/>
              <a:gd name="connsiteX4" fmla="*/ 0 w 2422729"/>
              <a:gd name="connsiteY4" fmla="*/ 0 h 687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729" h="6877357">
                <a:moveTo>
                  <a:pt x="0" y="0"/>
                </a:moveTo>
                <a:lnTo>
                  <a:pt x="318626" y="9525"/>
                </a:lnTo>
                <a:lnTo>
                  <a:pt x="2422729" y="6873875"/>
                </a:lnTo>
                <a:lnTo>
                  <a:pt x="2086384" y="6877357"/>
                </a:lnTo>
                <a:lnTo>
                  <a:pt x="0" y="0"/>
                </a:lnTo>
                <a:close/>
              </a:path>
            </a:pathLst>
          </a:cu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428077" y="2639546"/>
            <a:ext cx="6096000" cy="646331"/>
          </a:xfrm>
          <a:prstGeom prst="rect">
            <a:avLst/>
          </a:prstGeom>
        </p:spPr>
        <p:txBody>
          <a:bodyPr>
            <a:spAutoFit/>
          </a:bodyPr>
          <a:lstStyle/>
          <a:p>
            <a:r>
              <a:rPr lang="tr-TR" dirty="0">
                <a:solidFill>
                  <a:srgbClr val="575757"/>
                </a:solidFill>
              </a:rPr>
              <a:t>Kullanmanın zararlı olduğu bilindiği ve görüldüğü</a:t>
            </a:r>
          </a:p>
          <a:p>
            <a:r>
              <a:rPr lang="tr-TR" dirty="0">
                <a:solidFill>
                  <a:srgbClr val="575757"/>
                </a:solidFill>
              </a:rPr>
              <a:t>hâlde tütün ürünlerinin bırakılamamasıdır.</a:t>
            </a:r>
          </a:p>
        </p:txBody>
      </p:sp>
      <p:sp>
        <p:nvSpPr>
          <p:cNvPr id="6" name="Dikdörtgen 5"/>
          <p:cNvSpPr/>
          <p:nvPr/>
        </p:nvSpPr>
        <p:spPr>
          <a:xfrm>
            <a:off x="428077" y="3449721"/>
            <a:ext cx="6096000" cy="923330"/>
          </a:xfrm>
          <a:prstGeom prst="rect">
            <a:avLst/>
          </a:prstGeom>
        </p:spPr>
        <p:txBody>
          <a:bodyPr>
            <a:spAutoFit/>
          </a:bodyPr>
          <a:lstStyle/>
          <a:p>
            <a:r>
              <a:rPr lang="tr-TR" dirty="0">
                <a:solidFill>
                  <a:srgbClr val="575757"/>
                </a:solidFill>
              </a:rPr>
              <a:t>Bağımlılık özetle, kişinin kullandığı bir nesne</a:t>
            </a:r>
          </a:p>
          <a:p>
            <a:r>
              <a:rPr lang="tr-TR" dirty="0">
                <a:solidFill>
                  <a:srgbClr val="575757"/>
                </a:solidFill>
              </a:rPr>
              <a:t>veya yaptığı bir eylem üzerinde kontrolünü</a:t>
            </a:r>
          </a:p>
          <a:p>
            <a:r>
              <a:rPr lang="tr-TR" dirty="0">
                <a:solidFill>
                  <a:srgbClr val="575757"/>
                </a:solidFill>
              </a:rPr>
              <a:t>kaybetmesidir.</a:t>
            </a:r>
            <a:endParaRPr lang="tr-TR" b="1" dirty="0">
              <a:solidFill>
                <a:srgbClr val="575757"/>
              </a:solidFill>
            </a:endParaRPr>
          </a:p>
        </p:txBody>
      </p:sp>
    </p:spTree>
    <p:extLst>
      <p:ext uri="{BB962C8B-B14F-4D97-AF65-F5344CB8AC3E}">
        <p14:creationId xmlns:p14="http://schemas.microsoft.com/office/powerpoint/2010/main" val="207276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250" fill="hold"/>
                                        <p:tgtEl>
                                          <p:spTgt spid="9"/>
                                        </p:tgtEl>
                                        <p:attrNameLst>
                                          <p:attrName>ppt_x</p:attrName>
                                        </p:attrNameLst>
                                      </p:cBhvr>
                                      <p:tavLst>
                                        <p:tav tm="0">
                                          <p:val>
                                            <p:strVal val="0-#ppt_w/2"/>
                                          </p:val>
                                        </p:tav>
                                        <p:tav tm="100000">
                                          <p:val>
                                            <p:strVal val="#ppt_x"/>
                                          </p:val>
                                        </p:tav>
                                      </p:tavLst>
                                    </p:anim>
                                    <p:anim calcmode="lin" valueType="num">
                                      <p:cBhvr additive="base">
                                        <p:cTn id="19" dur="25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250"/>
                                        <p:tgtEl>
                                          <p:spTgt spid="16"/>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50"/>
                                        <p:tgtEl>
                                          <p:spTgt spid="3"/>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50"/>
                                        <p:tgtEl>
                                          <p:spTgt spid="6"/>
                                        </p:tgtEl>
                                      </p:cBhvr>
                                    </p:animEffect>
                                  </p:childTnLst>
                                </p:cTn>
                              </p:par>
                            </p:childTnLst>
                          </p:cTn>
                        </p:par>
                        <p:par>
                          <p:cTn id="36" fill="hold">
                            <p:stCondLst>
                              <p:cond delay="1750"/>
                            </p:stCondLst>
                            <p:childTnLst>
                              <p:par>
                                <p:cTn id="37" presetID="2" presetClass="entr" presetSubtype="2"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250" fill="hold"/>
                                        <p:tgtEl>
                                          <p:spTgt spid="27"/>
                                        </p:tgtEl>
                                        <p:attrNameLst>
                                          <p:attrName>ppt_x</p:attrName>
                                        </p:attrNameLst>
                                      </p:cBhvr>
                                      <p:tavLst>
                                        <p:tav tm="0">
                                          <p:val>
                                            <p:strVal val="1+#ppt_w/2"/>
                                          </p:val>
                                        </p:tav>
                                        <p:tav tm="100000">
                                          <p:val>
                                            <p:strVal val="#ppt_x"/>
                                          </p:val>
                                        </p:tav>
                                      </p:tavLst>
                                    </p:anim>
                                    <p:anim calcmode="lin" valueType="num">
                                      <p:cBhvr additive="base">
                                        <p:cTn id="40" dur="25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25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250" fill="hold"/>
                                        <p:tgtEl>
                                          <p:spTgt spid="28"/>
                                        </p:tgtEl>
                                        <p:attrNameLst>
                                          <p:attrName>ppt_x</p:attrName>
                                        </p:attrNameLst>
                                      </p:cBhvr>
                                      <p:tavLst>
                                        <p:tav tm="0">
                                          <p:val>
                                            <p:strVal val="1+#ppt_w/2"/>
                                          </p:val>
                                        </p:tav>
                                        <p:tav tm="100000">
                                          <p:val>
                                            <p:strVal val="#ppt_x"/>
                                          </p:val>
                                        </p:tav>
                                      </p:tavLst>
                                    </p:anim>
                                    <p:anim calcmode="lin" valueType="num">
                                      <p:cBhvr additive="base">
                                        <p:cTn id="44" dur="2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9" grpId="0" animBg="1"/>
      <p:bldP spid="13" grpId="0" animBg="1"/>
      <p:bldP spid="14" grpId="0"/>
      <p:bldP spid="15" grpId="0" animBg="1"/>
      <p:bldP spid="16" grpId="0"/>
      <p:bldP spid="28" grpId="0" animBg="1"/>
      <p:bldP spid="3"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FAB529"/>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rgbClr val="DADADA"/>
                    </a:solidFill>
                  </a:rPr>
                  <a:t>30</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388099"/>
            <a:ext cx="6893554" cy="1015663"/>
          </a:xfrm>
          <a:prstGeom prst="rect">
            <a:avLst/>
          </a:prstGeom>
          <a:noFill/>
        </p:spPr>
        <p:txBody>
          <a:bodyPr wrap="none" rtlCol="0">
            <a:spAutoFit/>
          </a:bodyPr>
          <a:lstStyle/>
          <a:p>
            <a:r>
              <a:rPr lang="tr-TR" sz="6000" b="1" dirty="0"/>
              <a:t>Doğru mu, Yanlış mı?</a:t>
            </a:r>
          </a:p>
        </p:txBody>
      </p:sp>
      <p:sp>
        <p:nvSpPr>
          <p:cNvPr id="55" name="Oval 5"/>
          <p:cNvSpPr>
            <a:spLocks noChangeArrowheads="1"/>
          </p:cNvSpPr>
          <p:nvPr/>
        </p:nvSpPr>
        <p:spPr bwMode="auto">
          <a:xfrm>
            <a:off x="8386019" y="1701311"/>
            <a:ext cx="3109692" cy="3109691"/>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6" name="Oval 6"/>
          <p:cNvSpPr>
            <a:spLocks noChangeArrowheads="1"/>
          </p:cNvSpPr>
          <p:nvPr/>
        </p:nvSpPr>
        <p:spPr bwMode="auto">
          <a:xfrm flipH="1">
            <a:off x="8706490" y="2021783"/>
            <a:ext cx="2470075" cy="2471302"/>
          </a:xfrm>
          <a:prstGeom prst="ellipse">
            <a:avLst/>
          </a:prstGeom>
          <a:blipFill dpi="0" rotWithShape="0">
            <a:blip r:embed="rId4" cstate="screen">
              <a:extLst>
                <a:ext uri="{28A0092B-C50C-407E-A947-70E740481C1C}">
                  <a14:useLocalDpi xmlns:a14="http://schemas.microsoft.com/office/drawing/2010/main"/>
                </a:ext>
              </a:extLst>
            </a:blip>
            <a:srcRect/>
            <a:stretch>
              <a:fillRect/>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nvGrpSpPr>
          <p:cNvPr id="39" name="Grup 38"/>
          <p:cNvGrpSpPr/>
          <p:nvPr/>
        </p:nvGrpSpPr>
        <p:grpSpPr>
          <a:xfrm>
            <a:off x="554927" y="1701311"/>
            <a:ext cx="7462918" cy="646331"/>
            <a:chOff x="554927" y="2447025"/>
            <a:chExt cx="7462918" cy="646331"/>
          </a:xfrm>
        </p:grpSpPr>
        <p:sp>
          <p:nvSpPr>
            <p:cNvPr id="40" name="Dikdörtgen 39"/>
            <p:cNvSpPr/>
            <p:nvPr/>
          </p:nvSpPr>
          <p:spPr>
            <a:xfrm>
              <a:off x="746177" y="2447025"/>
              <a:ext cx="7271668" cy="646331"/>
            </a:xfrm>
            <a:prstGeom prst="rect">
              <a:avLst/>
            </a:prstGeom>
          </p:spPr>
          <p:txBody>
            <a:bodyPr wrap="square">
              <a:spAutoFit/>
            </a:bodyPr>
            <a:lstStyle/>
            <a:p>
              <a:r>
                <a:rPr lang="tr-TR" dirty="0">
                  <a:solidFill>
                    <a:srgbClr val="575757"/>
                  </a:solidFill>
                </a:rPr>
                <a:t>Eğer ilk defa içiyorsanız alkolün</a:t>
              </a:r>
            </a:p>
            <a:p>
              <a:r>
                <a:rPr lang="tr-TR" dirty="0">
                  <a:solidFill>
                    <a:srgbClr val="575757"/>
                  </a:solidFill>
                </a:rPr>
                <a:t>bir zararı olmaz.</a:t>
              </a:r>
            </a:p>
          </p:txBody>
        </p:sp>
        <p:pic>
          <p:nvPicPr>
            <p:cNvPr id="41" name="Resim 40"/>
            <p:cNvPicPr>
              <a:picLocks noChangeAspect="1"/>
            </p:cNvPicPr>
            <p:nvPr/>
          </p:nvPicPr>
          <p:blipFill>
            <a:blip r:embed="rId5"/>
            <a:stretch>
              <a:fillRect/>
            </a:stretch>
          </p:blipFill>
          <p:spPr>
            <a:xfrm>
              <a:off x="554927" y="2549458"/>
              <a:ext cx="191250" cy="180000"/>
            </a:xfrm>
            <a:prstGeom prst="rect">
              <a:avLst/>
            </a:prstGeom>
          </p:spPr>
        </p:pic>
      </p:grpSp>
      <p:sp>
        <p:nvSpPr>
          <p:cNvPr id="3" name="Dikdörtgen 2"/>
          <p:cNvSpPr/>
          <p:nvPr/>
        </p:nvSpPr>
        <p:spPr>
          <a:xfrm>
            <a:off x="746177" y="2589954"/>
            <a:ext cx="919932" cy="369332"/>
          </a:xfrm>
          <a:prstGeom prst="rect">
            <a:avLst/>
          </a:prstGeom>
        </p:spPr>
        <p:txBody>
          <a:bodyPr wrap="none">
            <a:spAutoFit/>
          </a:bodyPr>
          <a:lstStyle/>
          <a:p>
            <a:r>
              <a:rPr lang="tr-TR" b="1" dirty="0">
                <a:solidFill>
                  <a:srgbClr val="E61F4F"/>
                </a:solidFill>
              </a:rPr>
              <a:t>YANLIŞ!</a:t>
            </a:r>
          </a:p>
        </p:txBody>
      </p:sp>
    </p:spTree>
    <p:extLst>
      <p:ext uri="{BB962C8B-B14F-4D97-AF65-F5344CB8AC3E}">
        <p14:creationId xmlns:p14="http://schemas.microsoft.com/office/powerpoint/2010/main" val="120648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250"/>
                                        <p:tgtEl>
                                          <p:spTgt spid="55"/>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50"/>
                                        <p:tgtEl>
                                          <p:spTgt spid="5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5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6" grpId="0" animBg="1"/>
      <p:bldP spid="28" grpId="0"/>
      <p:bldP spid="55" grpId="0" animBg="1"/>
      <p:bldP spid="56"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FAB529"/>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rgbClr val="DADADA"/>
                    </a:solidFill>
                  </a:rPr>
                  <a:t>31</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388099"/>
            <a:ext cx="6893554" cy="1015663"/>
          </a:xfrm>
          <a:prstGeom prst="rect">
            <a:avLst/>
          </a:prstGeom>
          <a:noFill/>
        </p:spPr>
        <p:txBody>
          <a:bodyPr wrap="none" rtlCol="0">
            <a:spAutoFit/>
          </a:bodyPr>
          <a:lstStyle/>
          <a:p>
            <a:r>
              <a:rPr lang="tr-TR" sz="6000" b="1" dirty="0"/>
              <a:t>Doğru mu, Yanlış mı?</a:t>
            </a:r>
          </a:p>
        </p:txBody>
      </p:sp>
      <p:sp>
        <p:nvSpPr>
          <p:cNvPr id="55" name="Oval 5"/>
          <p:cNvSpPr>
            <a:spLocks noChangeArrowheads="1"/>
          </p:cNvSpPr>
          <p:nvPr/>
        </p:nvSpPr>
        <p:spPr bwMode="auto">
          <a:xfrm>
            <a:off x="8386019" y="1701311"/>
            <a:ext cx="3109692" cy="3109691"/>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6" name="Oval 6"/>
          <p:cNvSpPr>
            <a:spLocks noChangeArrowheads="1"/>
          </p:cNvSpPr>
          <p:nvPr/>
        </p:nvSpPr>
        <p:spPr bwMode="auto">
          <a:xfrm flipH="1">
            <a:off x="8706490" y="2021783"/>
            <a:ext cx="2470075" cy="2471302"/>
          </a:xfrm>
          <a:prstGeom prst="ellipse">
            <a:avLst/>
          </a:prstGeom>
          <a:blipFill dpi="0" rotWithShape="0">
            <a:blip r:embed="rId4" cstate="screen">
              <a:extLst>
                <a:ext uri="{28A0092B-C50C-407E-A947-70E740481C1C}">
                  <a14:useLocalDpi xmlns:a14="http://schemas.microsoft.com/office/drawing/2010/main"/>
                </a:ext>
              </a:extLst>
            </a:blip>
            <a:srcRect/>
            <a:stretch>
              <a:fillRect/>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nvGrpSpPr>
          <p:cNvPr id="39" name="Grup 38"/>
          <p:cNvGrpSpPr/>
          <p:nvPr/>
        </p:nvGrpSpPr>
        <p:grpSpPr>
          <a:xfrm>
            <a:off x="554927" y="1701311"/>
            <a:ext cx="7462918" cy="369332"/>
            <a:chOff x="554927" y="2447025"/>
            <a:chExt cx="7462918" cy="369332"/>
          </a:xfrm>
        </p:grpSpPr>
        <p:sp>
          <p:nvSpPr>
            <p:cNvPr id="40" name="Dikdörtgen 39"/>
            <p:cNvSpPr/>
            <p:nvPr/>
          </p:nvSpPr>
          <p:spPr>
            <a:xfrm>
              <a:off x="746177" y="2447025"/>
              <a:ext cx="7271668" cy="369332"/>
            </a:xfrm>
            <a:prstGeom prst="rect">
              <a:avLst/>
            </a:prstGeom>
          </p:spPr>
          <p:txBody>
            <a:bodyPr wrap="square">
              <a:spAutoFit/>
            </a:bodyPr>
            <a:lstStyle/>
            <a:p>
              <a:r>
                <a:rPr lang="tr-TR" dirty="0">
                  <a:solidFill>
                    <a:srgbClr val="575757"/>
                  </a:solidFill>
                </a:rPr>
                <a:t>Gençlerin çok azı alkol kullanır.</a:t>
              </a:r>
            </a:p>
          </p:txBody>
        </p:sp>
        <p:pic>
          <p:nvPicPr>
            <p:cNvPr id="41" name="Resim 40"/>
            <p:cNvPicPr>
              <a:picLocks noChangeAspect="1"/>
            </p:cNvPicPr>
            <p:nvPr/>
          </p:nvPicPr>
          <p:blipFill>
            <a:blip r:embed="rId5"/>
            <a:stretch>
              <a:fillRect/>
            </a:stretch>
          </p:blipFill>
          <p:spPr>
            <a:xfrm>
              <a:off x="554927" y="2549458"/>
              <a:ext cx="191250" cy="180000"/>
            </a:xfrm>
            <a:prstGeom prst="rect">
              <a:avLst/>
            </a:prstGeom>
          </p:spPr>
        </p:pic>
      </p:grpSp>
      <p:sp>
        <p:nvSpPr>
          <p:cNvPr id="16" name="Dikdörtgen 15"/>
          <p:cNvSpPr/>
          <p:nvPr/>
        </p:nvSpPr>
        <p:spPr>
          <a:xfrm>
            <a:off x="746177" y="2589954"/>
            <a:ext cx="989373" cy="369332"/>
          </a:xfrm>
          <a:prstGeom prst="rect">
            <a:avLst/>
          </a:prstGeom>
        </p:spPr>
        <p:txBody>
          <a:bodyPr wrap="none">
            <a:spAutoFit/>
          </a:bodyPr>
          <a:lstStyle/>
          <a:p>
            <a:r>
              <a:rPr lang="tr-TR" b="1" dirty="0">
                <a:solidFill>
                  <a:srgbClr val="11A74F"/>
                </a:solidFill>
              </a:rPr>
              <a:t>DOĞRU!</a:t>
            </a:r>
          </a:p>
        </p:txBody>
      </p:sp>
    </p:spTree>
    <p:extLst>
      <p:ext uri="{BB962C8B-B14F-4D97-AF65-F5344CB8AC3E}">
        <p14:creationId xmlns:p14="http://schemas.microsoft.com/office/powerpoint/2010/main" val="396634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250"/>
                                        <p:tgtEl>
                                          <p:spTgt spid="55"/>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50"/>
                                        <p:tgtEl>
                                          <p:spTgt spid="5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5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6" grpId="0" animBg="1"/>
      <p:bldP spid="28" grpId="0"/>
      <p:bldP spid="55" grpId="0" animBg="1"/>
      <p:bldP spid="56" grpId="0" animBg="1"/>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FAB529"/>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rgbClr val="DADADA"/>
                    </a:solidFill>
                  </a:rPr>
                  <a:t>32</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388099"/>
            <a:ext cx="6893554" cy="1015663"/>
          </a:xfrm>
          <a:prstGeom prst="rect">
            <a:avLst/>
          </a:prstGeom>
          <a:noFill/>
        </p:spPr>
        <p:txBody>
          <a:bodyPr wrap="none" rtlCol="0">
            <a:spAutoFit/>
          </a:bodyPr>
          <a:lstStyle/>
          <a:p>
            <a:r>
              <a:rPr lang="tr-TR" sz="6000" b="1" dirty="0"/>
              <a:t>Doğru mu, Yanlış mı?</a:t>
            </a:r>
          </a:p>
        </p:txBody>
      </p:sp>
      <p:sp>
        <p:nvSpPr>
          <p:cNvPr id="55" name="Oval 5"/>
          <p:cNvSpPr>
            <a:spLocks noChangeArrowheads="1"/>
          </p:cNvSpPr>
          <p:nvPr/>
        </p:nvSpPr>
        <p:spPr bwMode="auto">
          <a:xfrm>
            <a:off x="8386019" y="1701311"/>
            <a:ext cx="3109692" cy="3109691"/>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6" name="Oval 6"/>
          <p:cNvSpPr>
            <a:spLocks noChangeArrowheads="1"/>
          </p:cNvSpPr>
          <p:nvPr/>
        </p:nvSpPr>
        <p:spPr bwMode="auto">
          <a:xfrm flipH="1">
            <a:off x="8706490" y="2021783"/>
            <a:ext cx="2470075" cy="2471302"/>
          </a:xfrm>
          <a:prstGeom prst="ellipse">
            <a:avLst/>
          </a:prstGeom>
          <a:blipFill dpi="0" rotWithShape="0">
            <a:blip r:embed="rId4" cstate="screen">
              <a:extLst>
                <a:ext uri="{28A0092B-C50C-407E-A947-70E740481C1C}">
                  <a14:useLocalDpi xmlns:a14="http://schemas.microsoft.com/office/drawing/2010/main"/>
                </a:ext>
              </a:extLst>
            </a:blip>
            <a:srcRect/>
            <a:stretch>
              <a:fillRect/>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nvGrpSpPr>
          <p:cNvPr id="39" name="Grup 38"/>
          <p:cNvGrpSpPr/>
          <p:nvPr/>
        </p:nvGrpSpPr>
        <p:grpSpPr>
          <a:xfrm>
            <a:off x="554927" y="1701311"/>
            <a:ext cx="7462918" cy="646331"/>
            <a:chOff x="554927" y="2447025"/>
            <a:chExt cx="7462918" cy="646331"/>
          </a:xfrm>
        </p:grpSpPr>
        <p:sp>
          <p:nvSpPr>
            <p:cNvPr id="40" name="Dikdörtgen 39"/>
            <p:cNvSpPr/>
            <p:nvPr/>
          </p:nvSpPr>
          <p:spPr>
            <a:xfrm>
              <a:off x="746177" y="2447025"/>
              <a:ext cx="7271668" cy="646331"/>
            </a:xfrm>
            <a:prstGeom prst="rect">
              <a:avLst/>
            </a:prstGeom>
          </p:spPr>
          <p:txBody>
            <a:bodyPr wrap="square">
              <a:spAutoFit/>
            </a:bodyPr>
            <a:lstStyle/>
            <a:p>
              <a:r>
                <a:rPr lang="tr-TR" dirty="0">
                  <a:solidFill>
                    <a:srgbClr val="575757"/>
                  </a:solidFill>
                </a:rPr>
                <a:t>18 yaşın altındaysanız alkol tüketebilir </a:t>
              </a:r>
            </a:p>
            <a:p>
              <a:r>
                <a:rPr lang="tr-TR" dirty="0">
                  <a:solidFill>
                    <a:srgbClr val="575757"/>
                  </a:solidFill>
                </a:rPr>
                <a:t>ya da satın alabilirsiniz.</a:t>
              </a:r>
            </a:p>
          </p:txBody>
        </p:sp>
        <p:pic>
          <p:nvPicPr>
            <p:cNvPr id="41" name="Resim 40"/>
            <p:cNvPicPr>
              <a:picLocks noChangeAspect="1"/>
            </p:cNvPicPr>
            <p:nvPr/>
          </p:nvPicPr>
          <p:blipFill>
            <a:blip r:embed="rId5"/>
            <a:stretch>
              <a:fillRect/>
            </a:stretch>
          </p:blipFill>
          <p:spPr>
            <a:xfrm>
              <a:off x="554927" y="2549458"/>
              <a:ext cx="191250" cy="180000"/>
            </a:xfrm>
            <a:prstGeom prst="rect">
              <a:avLst/>
            </a:prstGeom>
          </p:spPr>
        </p:pic>
      </p:grpSp>
      <p:sp>
        <p:nvSpPr>
          <p:cNvPr id="16" name="Dikdörtgen 15"/>
          <p:cNvSpPr/>
          <p:nvPr/>
        </p:nvSpPr>
        <p:spPr>
          <a:xfrm>
            <a:off x="746177" y="2589954"/>
            <a:ext cx="919932" cy="369332"/>
          </a:xfrm>
          <a:prstGeom prst="rect">
            <a:avLst/>
          </a:prstGeom>
        </p:spPr>
        <p:txBody>
          <a:bodyPr wrap="none">
            <a:spAutoFit/>
          </a:bodyPr>
          <a:lstStyle/>
          <a:p>
            <a:r>
              <a:rPr lang="tr-TR" b="1" dirty="0">
                <a:solidFill>
                  <a:srgbClr val="E61F4F"/>
                </a:solidFill>
              </a:rPr>
              <a:t>YANLIŞ!</a:t>
            </a:r>
          </a:p>
        </p:txBody>
      </p:sp>
    </p:spTree>
    <p:extLst>
      <p:ext uri="{BB962C8B-B14F-4D97-AF65-F5344CB8AC3E}">
        <p14:creationId xmlns:p14="http://schemas.microsoft.com/office/powerpoint/2010/main" val="336363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250"/>
                                        <p:tgtEl>
                                          <p:spTgt spid="55"/>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50"/>
                                        <p:tgtEl>
                                          <p:spTgt spid="5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5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6" grpId="0" animBg="1"/>
      <p:bldP spid="28" grpId="0"/>
      <p:bldP spid="55" grpId="0" animBg="1"/>
      <p:bldP spid="56"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FAB529"/>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rgbClr val="DADADA"/>
                    </a:solidFill>
                  </a:rPr>
                  <a:t>33</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388099"/>
            <a:ext cx="6893554" cy="1015663"/>
          </a:xfrm>
          <a:prstGeom prst="rect">
            <a:avLst/>
          </a:prstGeom>
          <a:noFill/>
        </p:spPr>
        <p:txBody>
          <a:bodyPr wrap="none" rtlCol="0">
            <a:spAutoFit/>
          </a:bodyPr>
          <a:lstStyle/>
          <a:p>
            <a:r>
              <a:rPr lang="tr-TR" sz="6000" b="1" dirty="0"/>
              <a:t>Doğru mu, Yanlış mı?</a:t>
            </a:r>
          </a:p>
        </p:txBody>
      </p:sp>
      <p:sp>
        <p:nvSpPr>
          <p:cNvPr id="55" name="Oval 5"/>
          <p:cNvSpPr>
            <a:spLocks noChangeArrowheads="1"/>
          </p:cNvSpPr>
          <p:nvPr/>
        </p:nvSpPr>
        <p:spPr bwMode="auto">
          <a:xfrm>
            <a:off x="8386019" y="1701311"/>
            <a:ext cx="3109692" cy="3109691"/>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6" name="Oval 6"/>
          <p:cNvSpPr>
            <a:spLocks noChangeArrowheads="1"/>
          </p:cNvSpPr>
          <p:nvPr/>
        </p:nvSpPr>
        <p:spPr bwMode="auto">
          <a:xfrm flipH="1">
            <a:off x="8706490" y="2021783"/>
            <a:ext cx="2470075" cy="2471302"/>
          </a:xfrm>
          <a:prstGeom prst="ellipse">
            <a:avLst/>
          </a:prstGeom>
          <a:blipFill dpi="0" rotWithShape="0">
            <a:blip r:embed="rId4" cstate="screen">
              <a:extLst>
                <a:ext uri="{28A0092B-C50C-407E-A947-70E740481C1C}">
                  <a14:useLocalDpi xmlns:a14="http://schemas.microsoft.com/office/drawing/2010/main"/>
                </a:ext>
              </a:extLst>
            </a:blip>
            <a:srcRect/>
            <a:stretch>
              <a:fillRect/>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nvGrpSpPr>
          <p:cNvPr id="39" name="Grup 38"/>
          <p:cNvGrpSpPr/>
          <p:nvPr/>
        </p:nvGrpSpPr>
        <p:grpSpPr>
          <a:xfrm>
            <a:off x="554927" y="1701311"/>
            <a:ext cx="7462918" cy="646331"/>
            <a:chOff x="554927" y="2447025"/>
            <a:chExt cx="7462918" cy="646331"/>
          </a:xfrm>
        </p:grpSpPr>
        <p:sp>
          <p:nvSpPr>
            <p:cNvPr id="40" name="Dikdörtgen 39"/>
            <p:cNvSpPr/>
            <p:nvPr/>
          </p:nvSpPr>
          <p:spPr>
            <a:xfrm>
              <a:off x="746177" y="2447025"/>
              <a:ext cx="7271668" cy="646331"/>
            </a:xfrm>
            <a:prstGeom prst="rect">
              <a:avLst/>
            </a:prstGeom>
          </p:spPr>
          <p:txBody>
            <a:bodyPr wrap="square">
              <a:spAutoFit/>
            </a:bodyPr>
            <a:lstStyle/>
            <a:p>
              <a:r>
                <a:rPr lang="tr-TR" dirty="0">
                  <a:solidFill>
                    <a:srgbClr val="575757"/>
                  </a:solidFill>
                </a:rPr>
                <a:t>Alkol beyin fonksiyonlarını ve merkezî </a:t>
              </a:r>
            </a:p>
            <a:p>
              <a:r>
                <a:rPr lang="tr-TR" dirty="0">
                  <a:solidFill>
                    <a:srgbClr val="575757"/>
                  </a:solidFill>
                </a:rPr>
                <a:t>sinir sistemini yavaşlatır.</a:t>
              </a:r>
            </a:p>
          </p:txBody>
        </p:sp>
        <p:pic>
          <p:nvPicPr>
            <p:cNvPr id="41" name="Resim 40"/>
            <p:cNvPicPr>
              <a:picLocks noChangeAspect="1"/>
            </p:cNvPicPr>
            <p:nvPr/>
          </p:nvPicPr>
          <p:blipFill>
            <a:blip r:embed="rId5"/>
            <a:stretch>
              <a:fillRect/>
            </a:stretch>
          </p:blipFill>
          <p:spPr>
            <a:xfrm>
              <a:off x="554927" y="2549458"/>
              <a:ext cx="191250" cy="180000"/>
            </a:xfrm>
            <a:prstGeom prst="rect">
              <a:avLst/>
            </a:prstGeom>
          </p:spPr>
        </p:pic>
      </p:grpSp>
      <p:sp>
        <p:nvSpPr>
          <p:cNvPr id="16" name="Dikdörtgen 15"/>
          <p:cNvSpPr/>
          <p:nvPr/>
        </p:nvSpPr>
        <p:spPr>
          <a:xfrm>
            <a:off x="746177" y="2589954"/>
            <a:ext cx="989373" cy="369332"/>
          </a:xfrm>
          <a:prstGeom prst="rect">
            <a:avLst/>
          </a:prstGeom>
        </p:spPr>
        <p:txBody>
          <a:bodyPr wrap="none">
            <a:spAutoFit/>
          </a:bodyPr>
          <a:lstStyle/>
          <a:p>
            <a:r>
              <a:rPr lang="tr-TR" b="1" dirty="0">
                <a:solidFill>
                  <a:srgbClr val="11A74F"/>
                </a:solidFill>
              </a:rPr>
              <a:t>DOĞRU!</a:t>
            </a:r>
          </a:p>
        </p:txBody>
      </p:sp>
    </p:spTree>
    <p:extLst>
      <p:ext uri="{BB962C8B-B14F-4D97-AF65-F5344CB8AC3E}">
        <p14:creationId xmlns:p14="http://schemas.microsoft.com/office/powerpoint/2010/main" val="238408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250"/>
                                        <p:tgtEl>
                                          <p:spTgt spid="55"/>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50"/>
                                        <p:tgtEl>
                                          <p:spTgt spid="5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5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6" grpId="0" animBg="1"/>
      <p:bldP spid="28" grpId="0"/>
      <p:bldP spid="55" grpId="0" animBg="1"/>
      <p:bldP spid="56" grpId="0" animBg="1"/>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FAB529"/>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rgbClr val="DADADA"/>
                    </a:solidFill>
                  </a:rPr>
                  <a:t>34</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388099"/>
            <a:ext cx="6893554" cy="1015663"/>
          </a:xfrm>
          <a:prstGeom prst="rect">
            <a:avLst/>
          </a:prstGeom>
          <a:noFill/>
        </p:spPr>
        <p:txBody>
          <a:bodyPr wrap="none" rtlCol="0">
            <a:spAutoFit/>
          </a:bodyPr>
          <a:lstStyle/>
          <a:p>
            <a:r>
              <a:rPr lang="tr-TR" sz="6000" b="1" dirty="0"/>
              <a:t>Doğru mu, Yanlış mı?</a:t>
            </a:r>
          </a:p>
        </p:txBody>
      </p:sp>
      <p:sp>
        <p:nvSpPr>
          <p:cNvPr id="55" name="Oval 5"/>
          <p:cNvSpPr>
            <a:spLocks noChangeArrowheads="1"/>
          </p:cNvSpPr>
          <p:nvPr/>
        </p:nvSpPr>
        <p:spPr bwMode="auto">
          <a:xfrm>
            <a:off x="8386019" y="1701311"/>
            <a:ext cx="3109692" cy="3109691"/>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6" name="Oval 6"/>
          <p:cNvSpPr>
            <a:spLocks noChangeArrowheads="1"/>
          </p:cNvSpPr>
          <p:nvPr/>
        </p:nvSpPr>
        <p:spPr bwMode="auto">
          <a:xfrm flipH="1">
            <a:off x="8706490" y="2021783"/>
            <a:ext cx="2470075" cy="2471302"/>
          </a:xfrm>
          <a:prstGeom prst="ellipse">
            <a:avLst/>
          </a:prstGeom>
          <a:blipFill dpi="0" rotWithShape="0">
            <a:blip r:embed="rId4" cstate="screen">
              <a:extLst>
                <a:ext uri="{28A0092B-C50C-407E-A947-70E740481C1C}">
                  <a14:useLocalDpi xmlns:a14="http://schemas.microsoft.com/office/drawing/2010/main"/>
                </a:ext>
              </a:extLst>
            </a:blip>
            <a:srcRect/>
            <a:stretch>
              <a:fillRect/>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nvGrpSpPr>
          <p:cNvPr id="39" name="Grup 38"/>
          <p:cNvGrpSpPr/>
          <p:nvPr/>
        </p:nvGrpSpPr>
        <p:grpSpPr>
          <a:xfrm>
            <a:off x="554927" y="1701311"/>
            <a:ext cx="7462918" cy="646331"/>
            <a:chOff x="554927" y="2447025"/>
            <a:chExt cx="7462918" cy="646331"/>
          </a:xfrm>
        </p:grpSpPr>
        <p:sp>
          <p:nvSpPr>
            <p:cNvPr id="40" name="Dikdörtgen 39"/>
            <p:cNvSpPr/>
            <p:nvPr/>
          </p:nvSpPr>
          <p:spPr>
            <a:xfrm>
              <a:off x="746177" y="2447025"/>
              <a:ext cx="7271668" cy="646331"/>
            </a:xfrm>
            <a:prstGeom prst="rect">
              <a:avLst/>
            </a:prstGeom>
          </p:spPr>
          <p:txBody>
            <a:bodyPr wrap="square">
              <a:spAutoFit/>
            </a:bodyPr>
            <a:lstStyle/>
            <a:p>
              <a:r>
                <a:rPr lang="tr-TR" dirty="0">
                  <a:solidFill>
                    <a:srgbClr val="575757"/>
                  </a:solidFill>
                </a:rPr>
                <a:t>Alkol gençlerin beden ve beyin gelişimlerini </a:t>
              </a:r>
            </a:p>
            <a:p>
              <a:r>
                <a:rPr lang="tr-TR" dirty="0">
                  <a:solidFill>
                    <a:srgbClr val="575757"/>
                  </a:solidFill>
                </a:rPr>
                <a:t>yetişkinlere göre daha fazla etkiler.</a:t>
              </a:r>
            </a:p>
          </p:txBody>
        </p:sp>
        <p:pic>
          <p:nvPicPr>
            <p:cNvPr id="41" name="Resim 40"/>
            <p:cNvPicPr>
              <a:picLocks noChangeAspect="1"/>
            </p:cNvPicPr>
            <p:nvPr/>
          </p:nvPicPr>
          <p:blipFill>
            <a:blip r:embed="rId5"/>
            <a:stretch>
              <a:fillRect/>
            </a:stretch>
          </p:blipFill>
          <p:spPr>
            <a:xfrm>
              <a:off x="554927" y="2549458"/>
              <a:ext cx="191250" cy="180000"/>
            </a:xfrm>
            <a:prstGeom prst="rect">
              <a:avLst/>
            </a:prstGeom>
          </p:spPr>
        </p:pic>
      </p:grpSp>
      <p:sp>
        <p:nvSpPr>
          <p:cNvPr id="16" name="Dikdörtgen 15"/>
          <p:cNvSpPr/>
          <p:nvPr/>
        </p:nvSpPr>
        <p:spPr>
          <a:xfrm>
            <a:off x="746177" y="2589954"/>
            <a:ext cx="989373" cy="369332"/>
          </a:xfrm>
          <a:prstGeom prst="rect">
            <a:avLst/>
          </a:prstGeom>
        </p:spPr>
        <p:txBody>
          <a:bodyPr wrap="none">
            <a:spAutoFit/>
          </a:bodyPr>
          <a:lstStyle/>
          <a:p>
            <a:r>
              <a:rPr lang="tr-TR" b="1" dirty="0">
                <a:solidFill>
                  <a:srgbClr val="11A74F"/>
                </a:solidFill>
              </a:rPr>
              <a:t>DOĞRU!</a:t>
            </a:r>
          </a:p>
        </p:txBody>
      </p:sp>
    </p:spTree>
    <p:extLst>
      <p:ext uri="{BB962C8B-B14F-4D97-AF65-F5344CB8AC3E}">
        <p14:creationId xmlns:p14="http://schemas.microsoft.com/office/powerpoint/2010/main" val="151446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250"/>
                                        <p:tgtEl>
                                          <p:spTgt spid="55"/>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50"/>
                                        <p:tgtEl>
                                          <p:spTgt spid="5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5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6" grpId="0" animBg="1"/>
      <p:bldP spid="28" grpId="0"/>
      <p:bldP spid="55" grpId="0" animBg="1"/>
      <p:bldP spid="56" grpId="0" animBg="1"/>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FAB529"/>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rgbClr val="DADADA"/>
                    </a:solidFill>
                  </a:rPr>
                  <a:t>35</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388099"/>
            <a:ext cx="6893554" cy="1015663"/>
          </a:xfrm>
          <a:prstGeom prst="rect">
            <a:avLst/>
          </a:prstGeom>
          <a:noFill/>
        </p:spPr>
        <p:txBody>
          <a:bodyPr wrap="none" rtlCol="0">
            <a:spAutoFit/>
          </a:bodyPr>
          <a:lstStyle/>
          <a:p>
            <a:r>
              <a:rPr lang="tr-TR" sz="6000" b="1" dirty="0"/>
              <a:t>Doğru mu, Yanlış mı?</a:t>
            </a:r>
          </a:p>
        </p:txBody>
      </p:sp>
      <p:sp>
        <p:nvSpPr>
          <p:cNvPr id="55" name="Oval 5"/>
          <p:cNvSpPr>
            <a:spLocks noChangeArrowheads="1"/>
          </p:cNvSpPr>
          <p:nvPr/>
        </p:nvSpPr>
        <p:spPr bwMode="auto">
          <a:xfrm>
            <a:off x="8386019" y="1701311"/>
            <a:ext cx="3109692" cy="3109691"/>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6" name="Oval 6"/>
          <p:cNvSpPr>
            <a:spLocks noChangeArrowheads="1"/>
          </p:cNvSpPr>
          <p:nvPr/>
        </p:nvSpPr>
        <p:spPr bwMode="auto">
          <a:xfrm flipH="1">
            <a:off x="8706490" y="2021783"/>
            <a:ext cx="2470075" cy="2471302"/>
          </a:xfrm>
          <a:prstGeom prst="ellipse">
            <a:avLst/>
          </a:prstGeom>
          <a:blipFill dpi="0" rotWithShape="0">
            <a:blip r:embed="rId4" cstate="screen">
              <a:extLst>
                <a:ext uri="{28A0092B-C50C-407E-A947-70E740481C1C}">
                  <a14:useLocalDpi xmlns:a14="http://schemas.microsoft.com/office/drawing/2010/main"/>
                </a:ext>
              </a:extLst>
            </a:blip>
            <a:srcRect/>
            <a:stretch>
              <a:fillRect/>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nvGrpSpPr>
          <p:cNvPr id="39" name="Grup 38"/>
          <p:cNvGrpSpPr/>
          <p:nvPr/>
        </p:nvGrpSpPr>
        <p:grpSpPr>
          <a:xfrm>
            <a:off x="554927" y="1701311"/>
            <a:ext cx="7462918" cy="369332"/>
            <a:chOff x="554927" y="2447025"/>
            <a:chExt cx="7462918" cy="369332"/>
          </a:xfrm>
        </p:grpSpPr>
        <p:sp>
          <p:nvSpPr>
            <p:cNvPr id="40" name="Dikdörtgen 39"/>
            <p:cNvSpPr/>
            <p:nvPr/>
          </p:nvSpPr>
          <p:spPr>
            <a:xfrm>
              <a:off x="746177" y="2447025"/>
              <a:ext cx="7271668" cy="369332"/>
            </a:xfrm>
            <a:prstGeom prst="rect">
              <a:avLst/>
            </a:prstGeom>
          </p:spPr>
          <p:txBody>
            <a:bodyPr wrap="square">
              <a:spAutoFit/>
            </a:bodyPr>
            <a:lstStyle/>
            <a:p>
              <a:r>
                <a:rPr lang="tr-TR" dirty="0">
                  <a:solidFill>
                    <a:srgbClr val="575757"/>
                  </a:solidFill>
                </a:rPr>
                <a:t>Alkol okul başarısını olumsuz etkiler.</a:t>
              </a:r>
            </a:p>
          </p:txBody>
        </p:sp>
        <p:pic>
          <p:nvPicPr>
            <p:cNvPr id="41" name="Resim 40"/>
            <p:cNvPicPr>
              <a:picLocks noChangeAspect="1"/>
            </p:cNvPicPr>
            <p:nvPr/>
          </p:nvPicPr>
          <p:blipFill>
            <a:blip r:embed="rId5"/>
            <a:stretch>
              <a:fillRect/>
            </a:stretch>
          </p:blipFill>
          <p:spPr>
            <a:xfrm>
              <a:off x="554927" y="2549458"/>
              <a:ext cx="191250" cy="180000"/>
            </a:xfrm>
            <a:prstGeom prst="rect">
              <a:avLst/>
            </a:prstGeom>
          </p:spPr>
        </p:pic>
      </p:grpSp>
      <p:sp>
        <p:nvSpPr>
          <p:cNvPr id="16" name="Dikdörtgen 15"/>
          <p:cNvSpPr/>
          <p:nvPr/>
        </p:nvSpPr>
        <p:spPr>
          <a:xfrm>
            <a:off x="746177" y="2589954"/>
            <a:ext cx="989373" cy="369332"/>
          </a:xfrm>
          <a:prstGeom prst="rect">
            <a:avLst/>
          </a:prstGeom>
        </p:spPr>
        <p:txBody>
          <a:bodyPr wrap="none">
            <a:spAutoFit/>
          </a:bodyPr>
          <a:lstStyle/>
          <a:p>
            <a:r>
              <a:rPr lang="tr-TR" b="1" dirty="0">
                <a:solidFill>
                  <a:srgbClr val="11A74F"/>
                </a:solidFill>
              </a:rPr>
              <a:t>DOĞRU!</a:t>
            </a:r>
          </a:p>
        </p:txBody>
      </p:sp>
    </p:spTree>
    <p:extLst>
      <p:ext uri="{BB962C8B-B14F-4D97-AF65-F5344CB8AC3E}">
        <p14:creationId xmlns:p14="http://schemas.microsoft.com/office/powerpoint/2010/main" val="148980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250"/>
                                        <p:tgtEl>
                                          <p:spTgt spid="55"/>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50"/>
                                        <p:tgtEl>
                                          <p:spTgt spid="5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5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6" grpId="0" animBg="1"/>
      <p:bldP spid="28" grpId="0"/>
      <p:bldP spid="55" grpId="0" animBg="1"/>
      <p:bldP spid="56" grpId="0" animBg="1"/>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FAB529"/>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rgbClr val="DADADA"/>
                    </a:solidFill>
                  </a:rPr>
                  <a:t>36</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388099"/>
            <a:ext cx="6893554" cy="1015663"/>
          </a:xfrm>
          <a:prstGeom prst="rect">
            <a:avLst/>
          </a:prstGeom>
          <a:noFill/>
        </p:spPr>
        <p:txBody>
          <a:bodyPr wrap="none" rtlCol="0">
            <a:spAutoFit/>
          </a:bodyPr>
          <a:lstStyle/>
          <a:p>
            <a:r>
              <a:rPr lang="tr-TR" sz="6000" b="1" dirty="0"/>
              <a:t>Doğru mu, Yanlış mı?</a:t>
            </a:r>
          </a:p>
        </p:txBody>
      </p:sp>
      <p:sp>
        <p:nvSpPr>
          <p:cNvPr id="55" name="Oval 5"/>
          <p:cNvSpPr>
            <a:spLocks noChangeArrowheads="1"/>
          </p:cNvSpPr>
          <p:nvPr/>
        </p:nvSpPr>
        <p:spPr bwMode="auto">
          <a:xfrm>
            <a:off x="8386019" y="1701311"/>
            <a:ext cx="3109692" cy="3109691"/>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6" name="Oval 6"/>
          <p:cNvSpPr>
            <a:spLocks noChangeArrowheads="1"/>
          </p:cNvSpPr>
          <p:nvPr/>
        </p:nvSpPr>
        <p:spPr bwMode="auto">
          <a:xfrm flipH="1">
            <a:off x="8706490" y="2021783"/>
            <a:ext cx="2470075" cy="2471302"/>
          </a:xfrm>
          <a:prstGeom prst="ellipse">
            <a:avLst/>
          </a:prstGeom>
          <a:blipFill dpi="0" rotWithShape="0">
            <a:blip r:embed="rId4" cstate="screen">
              <a:extLst>
                <a:ext uri="{28A0092B-C50C-407E-A947-70E740481C1C}">
                  <a14:useLocalDpi xmlns:a14="http://schemas.microsoft.com/office/drawing/2010/main"/>
                </a:ext>
              </a:extLst>
            </a:blip>
            <a:srcRect/>
            <a:stretch>
              <a:fillRect/>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nvGrpSpPr>
          <p:cNvPr id="39" name="Grup 38"/>
          <p:cNvGrpSpPr/>
          <p:nvPr/>
        </p:nvGrpSpPr>
        <p:grpSpPr>
          <a:xfrm>
            <a:off x="554927" y="1701311"/>
            <a:ext cx="7462918" cy="646331"/>
            <a:chOff x="554927" y="2447025"/>
            <a:chExt cx="7462918" cy="646331"/>
          </a:xfrm>
        </p:grpSpPr>
        <p:sp>
          <p:nvSpPr>
            <p:cNvPr id="40" name="Dikdörtgen 39"/>
            <p:cNvSpPr/>
            <p:nvPr/>
          </p:nvSpPr>
          <p:spPr>
            <a:xfrm>
              <a:off x="746177" y="2447025"/>
              <a:ext cx="7271668" cy="646331"/>
            </a:xfrm>
            <a:prstGeom prst="rect">
              <a:avLst/>
            </a:prstGeom>
          </p:spPr>
          <p:txBody>
            <a:bodyPr wrap="square">
              <a:spAutoFit/>
            </a:bodyPr>
            <a:lstStyle/>
            <a:p>
              <a:r>
                <a:rPr lang="tr-TR" dirty="0">
                  <a:solidFill>
                    <a:srgbClr val="575757"/>
                  </a:solidFill>
                </a:rPr>
                <a:t>18 yaşının üstündeyseniz alkol tüketebilirsiniz </a:t>
              </a:r>
            </a:p>
            <a:p>
              <a:r>
                <a:rPr lang="tr-TR" dirty="0">
                  <a:solidFill>
                    <a:srgbClr val="575757"/>
                  </a:solidFill>
                </a:rPr>
                <a:t>ve bundan hiçbir zarar görmezsiniz.</a:t>
              </a:r>
            </a:p>
          </p:txBody>
        </p:sp>
        <p:pic>
          <p:nvPicPr>
            <p:cNvPr id="41" name="Resim 40"/>
            <p:cNvPicPr>
              <a:picLocks noChangeAspect="1"/>
            </p:cNvPicPr>
            <p:nvPr/>
          </p:nvPicPr>
          <p:blipFill>
            <a:blip r:embed="rId5"/>
            <a:stretch>
              <a:fillRect/>
            </a:stretch>
          </p:blipFill>
          <p:spPr>
            <a:xfrm>
              <a:off x="554927" y="2549458"/>
              <a:ext cx="191250" cy="180000"/>
            </a:xfrm>
            <a:prstGeom prst="rect">
              <a:avLst/>
            </a:prstGeom>
          </p:spPr>
        </p:pic>
      </p:grpSp>
      <p:sp>
        <p:nvSpPr>
          <p:cNvPr id="16" name="Dikdörtgen 15"/>
          <p:cNvSpPr/>
          <p:nvPr/>
        </p:nvSpPr>
        <p:spPr>
          <a:xfrm>
            <a:off x="746177" y="2589954"/>
            <a:ext cx="919932" cy="369332"/>
          </a:xfrm>
          <a:prstGeom prst="rect">
            <a:avLst/>
          </a:prstGeom>
        </p:spPr>
        <p:txBody>
          <a:bodyPr wrap="none">
            <a:spAutoFit/>
          </a:bodyPr>
          <a:lstStyle/>
          <a:p>
            <a:r>
              <a:rPr lang="tr-TR" b="1" dirty="0">
                <a:solidFill>
                  <a:srgbClr val="E61F4F"/>
                </a:solidFill>
              </a:rPr>
              <a:t>YANLIŞ!</a:t>
            </a:r>
          </a:p>
        </p:txBody>
      </p:sp>
    </p:spTree>
    <p:extLst>
      <p:ext uri="{BB962C8B-B14F-4D97-AF65-F5344CB8AC3E}">
        <p14:creationId xmlns:p14="http://schemas.microsoft.com/office/powerpoint/2010/main" val="112247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250"/>
                                        <p:tgtEl>
                                          <p:spTgt spid="55"/>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50"/>
                                        <p:tgtEl>
                                          <p:spTgt spid="5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5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6" grpId="0" animBg="1"/>
      <p:bldP spid="28" grpId="0"/>
      <p:bldP spid="55" grpId="0" animBg="1"/>
      <p:bldP spid="56" grpId="0" animBg="1"/>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FAB529"/>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rgbClr val="DADADA"/>
                    </a:solidFill>
                  </a:rPr>
                  <a:t>37</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388099"/>
            <a:ext cx="6893554" cy="1015663"/>
          </a:xfrm>
          <a:prstGeom prst="rect">
            <a:avLst/>
          </a:prstGeom>
          <a:noFill/>
        </p:spPr>
        <p:txBody>
          <a:bodyPr wrap="none" rtlCol="0">
            <a:spAutoFit/>
          </a:bodyPr>
          <a:lstStyle/>
          <a:p>
            <a:r>
              <a:rPr lang="tr-TR" sz="6000" b="1" dirty="0"/>
              <a:t>Doğru mu, Yanlış mı?</a:t>
            </a:r>
          </a:p>
        </p:txBody>
      </p:sp>
      <p:sp>
        <p:nvSpPr>
          <p:cNvPr id="55" name="Oval 5"/>
          <p:cNvSpPr>
            <a:spLocks noChangeArrowheads="1"/>
          </p:cNvSpPr>
          <p:nvPr/>
        </p:nvSpPr>
        <p:spPr bwMode="auto">
          <a:xfrm>
            <a:off x="8386019" y="1701311"/>
            <a:ext cx="3109692" cy="3109691"/>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6" name="Oval 6"/>
          <p:cNvSpPr>
            <a:spLocks noChangeArrowheads="1"/>
          </p:cNvSpPr>
          <p:nvPr/>
        </p:nvSpPr>
        <p:spPr bwMode="auto">
          <a:xfrm flipH="1">
            <a:off x="8706490" y="2021783"/>
            <a:ext cx="2470075" cy="2471302"/>
          </a:xfrm>
          <a:prstGeom prst="ellipse">
            <a:avLst/>
          </a:prstGeom>
          <a:blipFill dpi="0" rotWithShape="0">
            <a:blip r:embed="rId4" cstate="screen">
              <a:extLst>
                <a:ext uri="{28A0092B-C50C-407E-A947-70E740481C1C}">
                  <a14:useLocalDpi xmlns:a14="http://schemas.microsoft.com/office/drawing/2010/main"/>
                </a:ext>
              </a:extLst>
            </a:blip>
            <a:srcRect/>
            <a:stretch>
              <a:fillRect/>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nvGrpSpPr>
          <p:cNvPr id="39" name="Grup 38"/>
          <p:cNvGrpSpPr/>
          <p:nvPr/>
        </p:nvGrpSpPr>
        <p:grpSpPr>
          <a:xfrm>
            <a:off x="554927" y="1701311"/>
            <a:ext cx="7462918" cy="646331"/>
            <a:chOff x="554927" y="2447025"/>
            <a:chExt cx="7462918" cy="646331"/>
          </a:xfrm>
        </p:grpSpPr>
        <p:sp>
          <p:nvSpPr>
            <p:cNvPr id="40" name="Dikdörtgen 39"/>
            <p:cNvSpPr/>
            <p:nvPr/>
          </p:nvSpPr>
          <p:spPr>
            <a:xfrm>
              <a:off x="746177" y="2447025"/>
              <a:ext cx="7271668" cy="646331"/>
            </a:xfrm>
            <a:prstGeom prst="rect">
              <a:avLst/>
            </a:prstGeom>
          </p:spPr>
          <p:txBody>
            <a:bodyPr wrap="square">
              <a:spAutoFit/>
            </a:bodyPr>
            <a:lstStyle/>
            <a:p>
              <a:r>
                <a:rPr lang="tr-TR" dirty="0">
                  <a:solidFill>
                    <a:srgbClr val="575757"/>
                  </a:solidFill>
                </a:rPr>
                <a:t>Gençlerin çok büyük bir kısmı </a:t>
              </a:r>
            </a:p>
            <a:p>
              <a:r>
                <a:rPr lang="tr-TR" dirty="0">
                  <a:solidFill>
                    <a:srgbClr val="575757"/>
                  </a:solidFill>
                </a:rPr>
                <a:t>hiç alkol kullanmamıştır.</a:t>
              </a:r>
            </a:p>
          </p:txBody>
        </p:sp>
        <p:pic>
          <p:nvPicPr>
            <p:cNvPr id="41" name="Resim 40"/>
            <p:cNvPicPr>
              <a:picLocks noChangeAspect="1"/>
            </p:cNvPicPr>
            <p:nvPr/>
          </p:nvPicPr>
          <p:blipFill>
            <a:blip r:embed="rId5"/>
            <a:stretch>
              <a:fillRect/>
            </a:stretch>
          </p:blipFill>
          <p:spPr>
            <a:xfrm>
              <a:off x="554927" y="2549458"/>
              <a:ext cx="191250" cy="180000"/>
            </a:xfrm>
            <a:prstGeom prst="rect">
              <a:avLst/>
            </a:prstGeom>
          </p:spPr>
        </p:pic>
      </p:grpSp>
      <p:sp>
        <p:nvSpPr>
          <p:cNvPr id="16" name="Dikdörtgen 15"/>
          <p:cNvSpPr/>
          <p:nvPr/>
        </p:nvSpPr>
        <p:spPr>
          <a:xfrm>
            <a:off x="746177" y="2589954"/>
            <a:ext cx="989373" cy="369332"/>
          </a:xfrm>
          <a:prstGeom prst="rect">
            <a:avLst/>
          </a:prstGeom>
        </p:spPr>
        <p:txBody>
          <a:bodyPr wrap="none">
            <a:spAutoFit/>
          </a:bodyPr>
          <a:lstStyle/>
          <a:p>
            <a:r>
              <a:rPr lang="tr-TR" b="1" dirty="0">
                <a:solidFill>
                  <a:srgbClr val="11A74F"/>
                </a:solidFill>
              </a:rPr>
              <a:t>DOĞRU!</a:t>
            </a:r>
          </a:p>
        </p:txBody>
      </p:sp>
    </p:spTree>
    <p:extLst>
      <p:ext uri="{BB962C8B-B14F-4D97-AF65-F5344CB8AC3E}">
        <p14:creationId xmlns:p14="http://schemas.microsoft.com/office/powerpoint/2010/main" val="198679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250"/>
                                        <p:tgtEl>
                                          <p:spTgt spid="55"/>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50"/>
                                        <p:tgtEl>
                                          <p:spTgt spid="5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5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6" grpId="0" animBg="1"/>
      <p:bldP spid="28" grpId="0"/>
      <p:bldP spid="55" grpId="0" animBg="1"/>
      <p:bldP spid="56" grpId="0" animBg="1"/>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FAB529"/>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rgbClr val="DADADA"/>
                    </a:solidFill>
                  </a:rPr>
                  <a:t>38</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388099"/>
            <a:ext cx="6893554" cy="1015663"/>
          </a:xfrm>
          <a:prstGeom prst="rect">
            <a:avLst/>
          </a:prstGeom>
          <a:noFill/>
        </p:spPr>
        <p:txBody>
          <a:bodyPr wrap="none" rtlCol="0">
            <a:spAutoFit/>
          </a:bodyPr>
          <a:lstStyle/>
          <a:p>
            <a:r>
              <a:rPr lang="tr-TR" sz="6000" b="1" dirty="0"/>
              <a:t>Doğru mu, Yanlış mı?</a:t>
            </a:r>
          </a:p>
        </p:txBody>
      </p:sp>
      <p:sp>
        <p:nvSpPr>
          <p:cNvPr id="55" name="Oval 5"/>
          <p:cNvSpPr>
            <a:spLocks noChangeArrowheads="1"/>
          </p:cNvSpPr>
          <p:nvPr/>
        </p:nvSpPr>
        <p:spPr bwMode="auto">
          <a:xfrm>
            <a:off x="8386019" y="1701311"/>
            <a:ext cx="3109692" cy="3109691"/>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6" name="Oval 6"/>
          <p:cNvSpPr>
            <a:spLocks noChangeArrowheads="1"/>
          </p:cNvSpPr>
          <p:nvPr/>
        </p:nvSpPr>
        <p:spPr bwMode="auto">
          <a:xfrm flipH="1">
            <a:off x="8706490" y="2021783"/>
            <a:ext cx="2470075" cy="2471302"/>
          </a:xfrm>
          <a:prstGeom prst="ellipse">
            <a:avLst/>
          </a:prstGeom>
          <a:blipFill dpi="0" rotWithShape="0">
            <a:blip r:embed="rId4" cstate="screen">
              <a:extLst>
                <a:ext uri="{28A0092B-C50C-407E-A947-70E740481C1C}">
                  <a14:useLocalDpi xmlns:a14="http://schemas.microsoft.com/office/drawing/2010/main"/>
                </a:ext>
              </a:extLst>
            </a:blip>
            <a:srcRect/>
            <a:stretch>
              <a:fillRect/>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nvGrpSpPr>
          <p:cNvPr id="39" name="Grup 38"/>
          <p:cNvGrpSpPr/>
          <p:nvPr/>
        </p:nvGrpSpPr>
        <p:grpSpPr>
          <a:xfrm>
            <a:off x="554927" y="1701311"/>
            <a:ext cx="7462918" cy="646331"/>
            <a:chOff x="554927" y="2447025"/>
            <a:chExt cx="7462918" cy="646331"/>
          </a:xfrm>
        </p:grpSpPr>
        <p:sp>
          <p:nvSpPr>
            <p:cNvPr id="40" name="Dikdörtgen 39"/>
            <p:cNvSpPr/>
            <p:nvPr/>
          </p:nvSpPr>
          <p:spPr>
            <a:xfrm>
              <a:off x="746177" y="2447025"/>
              <a:ext cx="7271668" cy="646331"/>
            </a:xfrm>
            <a:prstGeom prst="rect">
              <a:avLst/>
            </a:prstGeom>
          </p:spPr>
          <p:txBody>
            <a:bodyPr wrap="square">
              <a:spAutoFit/>
            </a:bodyPr>
            <a:lstStyle/>
            <a:p>
              <a:r>
                <a:rPr lang="tr-TR" dirty="0">
                  <a:solidFill>
                    <a:srgbClr val="575757"/>
                  </a:solidFill>
                </a:rPr>
                <a:t>Alkol kullanmak vücudumuzdaki </a:t>
              </a:r>
            </a:p>
            <a:p>
              <a:r>
                <a:rPr lang="tr-TR" dirty="0">
                  <a:solidFill>
                    <a:srgbClr val="575757"/>
                  </a:solidFill>
                </a:rPr>
                <a:t>organların çoğuna zarar vermez.</a:t>
              </a:r>
            </a:p>
          </p:txBody>
        </p:sp>
        <p:pic>
          <p:nvPicPr>
            <p:cNvPr id="41" name="Resim 40"/>
            <p:cNvPicPr>
              <a:picLocks noChangeAspect="1"/>
            </p:cNvPicPr>
            <p:nvPr/>
          </p:nvPicPr>
          <p:blipFill>
            <a:blip r:embed="rId5"/>
            <a:stretch>
              <a:fillRect/>
            </a:stretch>
          </p:blipFill>
          <p:spPr>
            <a:xfrm>
              <a:off x="554927" y="2549458"/>
              <a:ext cx="191250" cy="180000"/>
            </a:xfrm>
            <a:prstGeom prst="rect">
              <a:avLst/>
            </a:prstGeom>
          </p:spPr>
        </p:pic>
      </p:grpSp>
      <p:sp>
        <p:nvSpPr>
          <p:cNvPr id="16" name="Dikdörtgen 15"/>
          <p:cNvSpPr/>
          <p:nvPr/>
        </p:nvSpPr>
        <p:spPr>
          <a:xfrm>
            <a:off x="746177" y="2589954"/>
            <a:ext cx="919932" cy="369332"/>
          </a:xfrm>
          <a:prstGeom prst="rect">
            <a:avLst/>
          </a:prstGeom>
        </p:spPr>
        <p:txBody>
          <a:bodyPr wrap="none">
            <a:spAutoFit/>
          </a:bodyPr>
          <a:lstStyle/>
          <a:p>
            <a:r>
              <a:rPr lang="tr-TR" b="1" dirty="0">
                <a:solidFill>
                  <a:srgbClr val="E61F4F"/>
                </a:solidFill>
              </a:rPr>
              <a:t>YANLIŞ!</a:t>
            </a:r>
          </a:p>
        </p:txBody>
      </p:sp>
    </p:spTree>
    <p:extLst>
      <p:ext uri="{BB962C8B-B14F-4D97-AF65-F5344CB8AC3E}">
        <p14:creationId xmlns:p14="http://schemas.microsoft.com/office/powerpoint/2010/main" val="370031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250"/>
                                        <p:tgtEl>
                                          <p:spTgt spid="55"/>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50"/>
                                        <p:tgtEl>
                                          <p:spTgt spid="5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5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6" grpId="0" animBg="1"/>
      <p:bldP spid="28" grpId="0"/>
      <p:bldP spid="55" grpId="0" animBg="1"/>
      <p:bldP spid="56" grpId="0" animBg="1"/>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FAB529"/>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rgbClr val="DADADA"/>
                    </a:solidFill>
                  </a:rPr>
                  <a:t>39</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388099"/>
            <a:ext cx="6893554" cy="1015663"/>
          </a:xfrm>
          <a:prstGeom prst="rect">
            <a:avLst/>
          </a:prstGeom>
          <a:noFill/>
        </p:spPr>
        <p:txBody>
          <a:bodyPr wrap="none" rtlCol="0">
            <a:spAutoFit/>
          </a:bodyPr>
          <a:lstStyle/>
          <a:p>
            <a:r>
              <a:rPr lang="tr-TR" sz="6000" b="1" dirty="0"/>
              <a:t>Doğru mu, Yanlış mı?</a:t>
            </a:r>
          </a:p>
        </p:txBody>
      </p:sp>
      <p:sp>
        <p:nvSpPr>
          <p:cNvPr id="55" name="Oval 5"/>
          <p:cNvSpPr>
            <a:spLocks noChangeArrowheads="1"/>
          </p:cNvSpPr>
          <p:nvPr/>
        </p:nvSpPr>
        <p:spPr bwMode="auto">
          <a:xfrm>
            <a:off x="8386019" y="1701311"/>
            <a:ext cx="3109692" cy="3109691"/>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6" name="Oval 6"/>
          <p:cNvSpPr>
            <a:spLocks noChangeArrowheads="1"/>
          </p:cNvSpPr>
          <p:nvPr/>
        </p:nvSpPr>
        <p:spPr bwMode="auto">
          <a:xfrm flipH="1">
            <a:off x="8706490" y="2021783"/>
            <a:ext cx="2470075" cy="2471302"/>
          </a:xfrm>
          <a:prstGeom prst="ellipse">
            <a:avLst/>
          </a:prstGeom>
          <a:blipFill dpi="0" rotWithShape="0">
            <a:blip r:embed="rId4" cstate="screen">
              <a:extLst>
                <a:ext uri="{28A0092B-C50C-407E-A947-70E740481C1C}">
                  <a14:useLocalDpi xmlns:a14="http://schemas.microsoft.com/office/drawing/2010/main"/>
                </a:ext>
              </a:extLst>
            </a:blip>
            <a:srcRect/>
            <a:stretch>
              <a:fillRect/>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nvGrpSpPr>
          <p:cNvPr id="39" name="Grup 38"/>
          <p:cNvGrpSpPr/>
          <p:nvPr/>
        </p:nvGrpSpPr>
        <p:grpSpPr>
          <a:xfrm>
            <a:off x="554927" y="1701311"/>
            <a:ext cx="7462918" cy="646331"/>
            <a:chOff x="554927" y="2447025"/>
            <a:chExt cx="7462918" cy="646331"/>
          </a:xfrm>
        </p:grpSpPr>
        <p:sp>
          <p:nvSpPr>
            <p:cNvPr id="40" name="Dikdörtgen 39"/>
            <p:cNvSpPr/>
            <p:nvPr/>
          </p:nvSpPr>
          <p:spPr>
            <a:xfrm>
              <a:off x="746177" y="2447025"/>
              <a:ext cx="7271668" cy="646331"/>
            </a:xfrm>
            <a:prstGeom prst="rect">
              <a:avLst/>
            </a:prstGeom>
          </p:spPr>
          <p:txBody>
            <a:bodyPr wrap="square">
              <a:spAutoFit/>
            </a:bodyPr>
            <a:lstStyle/>
            <a:p>
              <a:r>
                <a:rPr lang="tr-TR" dirty="0">
                  <a:solidFill>
                    <a:srgbClr val="575757"/>
                  </a:solidFill>
                </a:rPr>
                <a:t>Alkol doğrudan kana karışır ve </a:t>
              </a:r>
            </a:p>
            <a:p>
              <a:r>
                <a:rPr lang="tr-TR" dirty="0">
                  <a:solidFill>
                    <a:srgbClr val="575757"/>
                  </a:solidFill>
                </a:rPr>
                <a:t>hastalık riskini arttırır.</a:t>
              </a:r>
            </a:p>
          </p:txBody>
        </p:sp>
        <p:pic>
          <p:nvPicPr>
            <p:cNvPr id="41" name="Resim 40"/>
            <p:cNvPicPr>
              <a:picLocks noChangeAspect="1"/>
            </p:cNvPicPr>
            <p:nvPr/>
          </p:nvPicPr>
          <p:blipFill>
            <a:blip r:embed="rId5"/>
            <a:stretch>
              <a:fillRect/>
            </a:stretch>
          </p:blipFill>
          <p:spPr>
            <a:xfrm>
              <a:off x="554927" y="2549458"/>
              <a:ext cx="191250" cy="180000"/>
            </a:xfrm>
            <a:prstGeom prst="rect">
              <a:avLst/>
            </a:prstGeom>
          </p:spPr>
        </p:pic>
      </p:grpSp>
      <p:sp>
        <p:nvSpPr>
          <p:cNvPr id="16" name="Dikdörtgen 15"/>
          <p:cNvSpPr/>
          <p:nvPr/>
        </p:nvSpPr>
        <p:spPr>
          <a:xfrm>
            <a:off x="746177" y="2589954"/>
            <a:ext cx="989373" cy="369332"/>
          </a:xfrm>
          <a:prstGeom prst="rect">
            <a:avLst/>
          </a:prstGeom>
        </p:spPr>
        <p:txBody>
          <a:bodyPr wrap="none">
            <a:spAutoFit/>
          </a:bodyPr>
          <a:lstStyle/>
          <a:p>
            <a:r>
              <a:rPr lang="tr-TR" b="1" dirty="0">
                <a:solidFill>
                  <a:srgbClr val="11A74F"/>
                </a:solidFill>
              </a:rPr>
              <a:t>DOĞRU!</a:t>
            </a:r>
          </a:p>
        </p:txBody>
      </p:sp>
    </p:spTree>
    <p:extLst>
      <p:ext uri="{BB962C8B-B14F-4D97-AF65-F5344CB8AC3E}">
        <p14:creationId xmlns:p14="http://schemas.microsoft.com/office/powerpoint/2010/main" val="21793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250"/>
                                        <p:tgtEl>
                                          <p:spTgt spid="55"/>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50"/>
                                        <p:tgtEl>
                                          <p:spTgt spid="5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5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6" grpId="0" animBg="1"/>
      <p:bldP spid="28" grpId="0"/>
      <p:bldP spid="55" grpId="0" animBg="1"/>
      <p:bldP spid="56"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flipH="1">
            <a:off x="-11112" y="0"/>
            <a:ext cx="12212637" cy="6858000"/>
          </a:xfrm>
          <a:prstGeom prst="rect">
            <a:avLst/>
          </a:prstGeom>
          <a:blipFill dpi="0" rotWithShape="0">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Freeform 5"/>
          <p:cNvSpPr>
            <a:spLocks/>
          </p:cNvSpPr>
          <p:nvPr/>
        </p:nvSpPr>
        <p:spPr bwMode="auto">
          <a:xfrm flipH="1">
            <a:off x="-4" y="1089898"/>
            <a:ext cx="1005718" cy="2339102"/>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1005714" y="1089898"/>
            <a:ext cx="3126946" cy="1015663"/>
          </a:xfrm>
          <a:prstGeom prst="rect">
            <a:avLst/>
          </a:prstGeom>
          <a:noFill/>
        </p:spPr>
        <p:txBody>
          <a:bodyPr wrap="none" rtlCol="0">
            <a:spAutoFit/>
          </a:bodyPr>
          <a:lstStyle/>
          <a:p>
            <a:r>
              <a:rPr lang="tr-TR" sz="6000" b="1" dirty="0">
                <a:solidFill>
                  <a:schemeClr val="bg1"/>
                </a:solidFill>
              </a:rPr>
              <a:t>Maalesef</a:t>
            </a: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1077141" y="2105561"/>
            <a:ext cx="3311227" cy="1323439"/>
          </a:xfrm>
          <a:prstGeom prst="rect">
            <a:avLst/>
          </a:prstGeom>
          <a:noFill/>
        </p:spPr>
        <p:txBody>
          <a:bodyPr wrap="none" rtlCol="0">
            <a:spAutoFit/>
          </a:bodyPr>
          <a:lstStyle/>
          <a:p>
            <a:r>
              <a:rPr lang="tr-TR" sz="2000" dirty="0">
                <a:solidFill>
                  <a:schemeClr val="bg1"/>
                </a:solidFill>
              </a:rPr>
              <a:t>Alkol, kişinin sadece kendisine</a:t>
            </a:r>
          </a:p>
          <a:p>
            <a:r>
              <a:rPr lang="tr-TR" sz="2000" dirty="0">
                <a:solidFill>
                  <a:schemeClr val="bg1"/>
                </a:solidFill>
              </a:rPr>
              <a:t>zarar vermekle kalmaz,</a:t>
            </a:r>
          </a:p>
          <a:p>
            <a:r>
              <a:rPr lang="tr-TR" sz="2000" dirty="0">
                <a:solidFill>
                  <a:schemeClr val="bg1"/>
                </a:solidFill>
              </a:rPr>
              <a:t>çevresine de büyük</a:t>
            </a:r>
          </a:p>
          <a:p>
            <a:r>
              <a:rPr lang="tr-TR" sz="2000" dirty="0">
                <a:solidFill>
                  <a:schemeClr val="bg1"/>
                </a:solidFill>
              </a:rPr>
              <a:t>zararlar verir.</a:t>
            </a:r>
            <a:endParaRPr lang="tr-TR" sz="2000" b="1" dirty="0">
              <a:solidFill>
                <a:schemeClr val="bg1"/>
              </a:solidFill>
            </a:endParaRP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solidFill>
                  </a:rPr>
                  <a:t>04</a:t>
                </a:r>
              </a:p>
            </p:txBody>
          </p:sp>
        </p:grpSp>
        <p:pic>
          <p:nvPicPr>
            <p:cNvPr id="123" name="Resim 122"/>
            <p:cNvPicPr>
              <a:picLocks noChangeAspect="1"/>
            </p:cNvPicPr>
            <p:nvPr/>
          </p:nvPicPr>
          <p:blipFill>
            <a:blip r:embed="rId4"/>
            <a:stretch>
              <a:fillRect/>
            </a:stretch>
          </p:blipFill>
          <p:spPr>
            <a:xfrm>
              <a:off x="356650" y="5244614"/>
              <a:ext cx="2148750" cy="1035000"/>
            </a:xfrm>
            <a:prstGeom prst="rect">
              <a:avLst/>
            </a:prstGeom>
          </p:spPr>
        </p:pic>
      </p:grpSp>
    </p:spTree>
    <p:extLst>
      <p:ext uri="{BB962C8B-B14F-4D97-AF65-F5344CB8AC3E}">
        <p14:creationId xmlns:p14="http://schemas.microsoft.com/office/powerpoint/2010/main" val="64616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50"/>
                                        <p:tgtEl>
                                          <p:spTgt spid="1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5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fade">
                                      <p:cBhvr>
                                        <p:cTn id="18" dur="250"/>
                                        <p:tgtEl>
                                          <p:spTgt spid="102"/>
                                        </p:tgtEl>
                                      </p:cBhvr>
                                    </p:animEffect>
                                  </p:childTnLst>
                                </p:cTn>
                              </p:par>
                            </p:childTnLst>
                          </p:cTn>
                        </p:par>
                        <p:par>
                          <p:cTn id="19" fill="hold">
                            <p:stCondLst>
                              <p:cond delay="75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50" fill="hold"/>
                                        <p:tgtEl>
                                          <p:spTgt spid="9"/>
                                        </p:tgtEl>
                                        <p:attrNameLst>
                                          <p:attrName>ppt_x</p:attrName>
                                        </p:attrNameLst>
                                      </p:cBhvr>
                                      <p:tavLst>
                                        <p:tav tm="0">
                                          <p:val>
                                            <p:strVal val="0-#ppt_w/2"/>
                                          </p:val>
                                        </p:tav>
                                        <p:tav tm="100000">
                                          <p:val>
                                            <p:strVal val="#ppt_x"/>
                                          </p:val>
                                        </p:tav>
                                      </p:tavLst>
                                    </p:anim>
                                    <p:anim calcmode="lin" valueType="num">
                                      <p:cBhvr additive="base">
                                        <p:cTn id="23" dur="25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
                                        <p:tgtEl>
                                          <p:spTgt spid="14"/>
                                        </p:tgtEl>
                                      </p:cBhvr>
                                    </p:animEffect>
                                  </p:childTnLst>
                                </p:cTn>
                              </p:par>
                            </p:childTnLst>
                          </p:cTn>
                        </p:par>
                        <p:par>
                          <p:cTn id="28" fill="hold">
                            <p:stCondLst>
                              <p:cond delay="125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14" grpId="0"/>
      <p:bldP spid="15" grpId="0" animBg="1"/>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FAB529"/>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rgbClr val="DADADA"/>
                    </a:solidFill>
                  </a:rPr>
                  <a:t>40</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388099"/>
            <a:ext cx="6893554" cy="1015663"/>
          </a:xfrm>
          <a:prstGeom prst="rect">
            <a:avLst/>
          </a:prstGeom>
          <a:noFill/>
        </p:spPr>
        <p:txBody>
          <a:bodyPr wrap="none" rtlCol="0">
            <a:spAutoFit/>
          </a:bodyPr>
          <a:lstStyle/>
          <a:p>
            <a:r>
              <a:rPr lang="tr-TR" sz="6000" b="1" dirty="0"/>
              <a:t>Doğru mu, Yanlış mı?</a:t>
            </a:r>
          </a:p>
        </p:txBody>
      </p:sp>
      <p:sp>
        <p:nvSpPr>
          <p:cNvPr id="55" name="Oval 5"/>
          <p:cNvSpPr>
            <a:spLocks noChangeArrowheads="1"/>
          </p:cNvSpPr>
          <p:nvPr/>
        </p:nvSpPr>
        <p:spPr bwMode="auto">
          <a:xfrm>
            <a:off x="8386019" y="1701311"/>
            <a:ext cx="3109692" cy="3109691"/>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6" name="Oval 6"/>
          <p:cNvSpPr>
            <a:spLocks noChangeArrowheads="1"/>
          </p:cNvSpPr>
          <p:nvPr/>
        </p:nvSpPr>
        <p:spPr bwMode="auto">
          <a:xfrm flipH="1">
            <a:off x="8706490" y="2021783"/>
            <a:ext cx="2470075" cy="2471302"/>
          </a:xfrm>
          <a:prstGeom prst="ellipse">
            <a:avLst/>
          </a:prstGeom>
          <a:blipFill dpi="0" rotWithShape="0">
            <a:blip r:embed="rId4" cstate="screen">
              <a:extLst>
                <a:ext uri="{28A0092B-C50C-407E-A947-70E740481C1C}">
                  <a14:useLocalDpi xmlns:a14="http://schemas.microsoft.com/office/drawing/2010/main"/>
                </a:ext>
              </a:extLst>
            </a:blip>
            <a:srcRect/>
            <a:stretch>
              <a:fillRect/>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nvGrpSpPr>
          <p:cNvPr id="39" name="Grup 38"/>
          <p:cNvGrpSpPr/>
          <p:nvPr/>
        </p:nvGrpSpPr>
        <p:grpSpPr>
          <a:xfrm>
            <a:off x="554927" y="1701311"/>
            <a:ext cx="7462918" cy="923330"/>
            <a:chOff x="554927" y="2447025"/>
            <a:chExt cx="7462918" cy="923330"/>
          </a:xfrm>
        </p:grpSpPr>
        <p:sp>
          <p:nvSpPr>
            <p:cNvPr id="40" name="Dikdörtgen 39"/>
            <p:cNvSpPr/>
            <p:nvPr/>
          </p:nvSpPr>
          <p:spPr>
            <a:xfrm>
              <a:off x="746177" y="2447025"/>
              <a:ext cx="7271668" cy="923330"/>
            </a:xfrm>
            <a:prstGeom prst="rect">
              <a:avLst/>
            </a:prstGeom>
          </p:spPr>
          <p:txBody>
            <a:bodyPr wrap="square">
              <a:spAutoFit/>
            </a:bodyPr>
            <a:lstStyle/>
            <a:p>
              <a:r>
                <a:rPr lang="tr-TR" dirty="0">
                  <a:solidFill>
                    <a:srgbClr val="575757"/>
                  </a:solidFill>
                </a:rPr>
                <a:t>Alkol kullanan kişilerle beraber olunması; </a:t>
              </a:r>
            </a:p>
            <a:p>
              <a:r>
                <a:rPr lang="tr-TR" dirty="0">
                  <a:solidFill>
                    <a:srgbClr val="575757"/>
                  </a:solidFill>
                </a:rPr>
                <a:t>yaralanma, şiddete maruz kalma ve </a:t>
              </a:r>
            </a:p>
            <a:p>
              <a:r>
                <a:rPr lang="tr-TR" dirty="0">
                  <a:solidFill>
                    <a:srgbClr val="575757"/>
                  </a:solidFill>
                </a:rPr>
                <a:t>motorlu araç kazaları yaşama riskini arttırır.</a:t>
              </a:r>
            </a:p>
          </p:txBody>
        </p:sp>
        <p:pic>
          <p:nvPicPr>
            <p:cNvPr id="41" name="Resim 40"/>
            <p:cNvPicPr>
              <a:picLocks noChangeAspect="1"/>
            </p:cNvPicPr>
            <p:nvPr/>
          </p:nvPicPr>
          <p:blipFill>
            <a:blip r:embed="rId5"/>
            <a:stretch>
              <a:fillRect/>
            </a:stretch>
          </p:blipFill>
          <p:spPr>
            <a:xfrm>
              <a:off x="554927" y="2549458"/>
              <a:ext cx="191250" cy="180000"/>
            </a:xfrm>
            <a:prstGeom prst="rect">
              <a:avLst/>
            </a:prstGeom>
          </p:spPr>
        </p:pic>
      </p:grpSp>
      <p:sp>
        <p:nvSpPr>
          <p:cNvPr id="16" name="Dikdörtgen 15"/>
          <p:cNvSpPr/>
          <p:nvPr/>
        </p:nvSpPr>
        <p:spPr>
          <a:xfrm>
            <a:off x="746177" y="2589954"/>
            <a:ext cx="989373" cy="369332"/>
          </a:xfrm>
          <a:prstGeom prst="rect">
            <a:avLst/>
          </a:prstGeom>
        </p:spPr>
        <p:txBody>
          <a:bodyPr wrap="none">
            <a:spAutoFit/>
          </a:bodyPr>
          <a:lstStyle/>
          <a:p>
            <a:r>
              <a:rPr lang="tr-TR" b="1" dirty="0">
                <a:solidFill>
                  <a:srgbClr val="11A74F"/>
                </a:solidFill>
              </a:rPr>
              <a:t>DOĞRU!</a:t>
            </a:r>
          </a:p>
        </p:txBody>
      </p:sp>
    </p:spTree>
    <p:extLst>
      <p:ext uri="{BB962C8B-B14F-4D97-AF65-F5344CB8AC3E}">
        <p14:creationId xmlns:p14="http://schemas.microsoft.com/office/powerpoint/2010/main" val="392875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250"/>
                                        <p:tgtEl>
                                          <p:spTgt spid="55"/>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50"/>
                                        <p:tgtEl>
                                          <p:spTgt spid="5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5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6" grpId="0" animBg="1"/>
      <p:bldP spid="28" grpId="0"/>
      <p:bldP spid="55" grpId="0" animBg="1"/>
      <p:bldP spid="56" grpId="0" animBg="1"/>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0636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ikdörtgen 30"/>
          <p:cNvSpPr/>
          <p:nvPr/>
        </p:nvSpPr>
        <p:spPr>
          <a:xfrm flipH="1">
            <a:off x="0" y="0"/>
            <a:ext cx="12191999" cy="687735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23"/>
          <p:cNvSpPr/>
          <p:nvPr/>
        </p:nvSpPr>
        <p:spPr>
          <a:xfrm flipH="1" flipV="1">
            <a:off x="4120330" y="-3175"/>
            <a:ext cx="8071669" cy="685800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0 w 7890694"/>
              <a:gd name="connsiteY0" fmla="*/ 0 h 6858000"/>
              <a:gd name="connsiteX1" fmla="*/ 3824748 w 7890694"/>
              <a:gd name="connsiteY1" fmla="*/ 0 h 6858000"/>
              <a:gd name="connsiteX2" fmla="*/ 7890694 w 7890694"/>
              <a:gd name="connsiteY2" fmla="*/ 6858000 h 6858000"/>
              <a:gd name="connsiteX3" fmla="*/ 0 w 7890694"/>
              <a:gd name="connsiteY3" fmla="*/ 6858000 h 6858000"/>
              <a:gd name="connsiteX4" fmla="*/ 0 w 7890694"/>
              <a:gd name="connsiteY4" fmla="*/ 0 h 6858000"/>
              <a:gd name="connsiteX0" fmla="*/ 0 w 7890694"/>
              <a:gd name="connsiteY0" fmla="*/ 0 h 6858000"/>
              <a:gd name="connsiteX1" fmla="*/ 5777373 w 7890694"/>
              <a:gd name="connsiteY1" fmla="*/ 0 h 6858000"/>
              <a:gd name="connsiteX2" fmla="*/ 7890694 w 7890694"/>
              <a:gd name="connsiteY2" fmla="*/ 6858000 h 6858000"/>
              <a:gd name="connsiteX3" fmla="*/ 0 w 7890694"/>
              <a:gd name="connsiteY3" fmla="*/ 6858000 h 6858000"/>
              <a:gd name="connsiteX4" fmla="*/ 0 w 7890694"/>
              <a:gd name="connsiteY4" fmla="*/ 0 h 6858000"/>
              <a:gd name="connsiteX0" fmla="*/ 0 w 8071669"/>
              <a:gd name="connsiteY0" fmla="*/ 0 h 6858000"/>
              <a:gd name="connsiteX1" fmla="*/ 5777373 w 8071669"/>
              <a:gd name="connsiteY1" fmla="*/ 0 h 6858000"/>
              <a:gd name="connsiteX2" fmla="*/ 8071669 w 8071669"/>
              <a:gd name="connsiteY2" fmla="*/ 6848475 h 6858000"/>
              <a:gd name="connsiteX3" fmla="*/ 0 w 8071669"/>
              <a:gd name="connsiteY3" fmla="*/ 6858000 h 6858000"/>
              <a:gd name="connsiteX4" fmla="*/ 0 w 8071669"/>
              <a:gd name="connsiteY4" fmla="*/ 0 h 6858000"/>
              <a:gd name="connsiteX0" fmla="*/ 0 w 8071669"/>
              <a:gd name="connsiteY0" fmla="*/ 0 h 6858000"/>
              <a:gd name="connsiteX1" fmla="*/ 5777373 w 8071669"/>
              <a:gd name="connsiteY1" fmla="*/ 0 h 6858000"/>
              <a:gd name="connsiteX2" fmla="*/ 8071669 w 8071669"/>
              <a:gd name="connsiteY2" fmla="*/ 6848475 h 6858000"/>
              <a:gd name="connsiteX3" fmla="*/ 0 w 8071669"/>
              <a:gd name="connsiteY3" fmla="*/ 6858000 h 6858000"/>
              <a:gd name="connsiteX4" fmla="*/ 0 w 8071669"/>
              <a:gd name="connsiteY4" fmla="*/ 0 h 6858000"/>
              <a:gd name="connsiteX0" fmla="*/ 0 w 8071669"/>
              <a:gd name="connsiteY0" fmla="*/ 0 h 6858000"/>
              <a:gd name="connsiteX1" fmla="*/ 5977398 w 8071669"/>
              <a:gd name="connsiteY1" fmla="*/ 9525 h 6858000"/>
              <a:gd name="connsiteX2" fmla="*/ 8071669 w 8071669"/>
              <a:gd name="connsiteY2" fmla="*/ 6848475 h 6858000"/>
              <a:gd name="connsiteX3" fmla="*/ 0 w 8071669"/>
              <a:gd name="connsiteY3" fmla="*/ 6858000 h 6858000"/>
              <a:gd name="connsiteX4" fmla="*/ 0 w 8071669"/>
              <a:gd name="connsiteY4" fmla="*/ 0 h 6858000"/>
              <a:gd name="connsiteX0" fmla="*/ 0 w 8071669"/>
              <a:gd name="connsiteY0" fmla="*/ 0 h 6858000"/>
              <a:gd name="connsiteX1" fmla="*/ 5958348 w 8071669"/>
              <a:gd name="connsiteY1" fmla="*/ 9525 h 6858000"/>
              <a:gd name="connsiteX2" fmla="*/ 8071669 w 8071669"/>
              <a:gd name="connsiteY2" fmla="*/ 6848475 h 6858000"/>
              <a:gd name="connsiteX3" fmla="*/ 0 w 8071669"/>
              <a:gd name="connsiteY3" fmla="*/ 6858000 h 6858000"/>
              <a:gd name="connsiteX4" fmla="*/ 0 w 8071669"/>
              <a:gd name="connsiteY4" fmla="*/ 0 h 6858000"/>
              <a:gd name="connsiteX0" fmla="*/ 0 w 8071669"/>
              <a:gd name="connsiteY0" fmla="*/ 0 h 6858000"/>
              <a:gd name="connsiteX1" fmla="*/ 5958348 w 8071669"/>
              <a:gd name="connsiteY1" fmla="*/ 9525 h 6858000"/>
              <a:gd name="connsiteX2" fmla="*/ 8071669 w 8071669"/>
              <a:gd name="connsiteY2" fmla="*/ 6848475 h 6858000"/>
              <a:gd name="connsiteX3" fmla="*/ 0 w 8071669"/>
              <a:gd name="connsiteY3" fmla="*/ 6858000 h 6858000"/>
              <a:gd name="connsiteX4" fmla="*/ 0 w 8071669"/>
              <a:gd name="connsiteY4" fmla="*/ 0 h 6858000"/>
              <a:gd name="connsiteX0" fmla="*/ 0 w 8071669"/>
              <a:gd name="connsiteY0" fmla="*/ 0 h 6858000"/>
              <a:gd name="connsiteX1" fmla="*/ 5958348 w 8071669"/>
              <a:gd name="connsiteY1" fmla="*/ 9525 h 6858000"/>
              <a:gd name="connsiteX2" fmla="*/ 8071669 w 8071669"/>
              <a:gd name="connsiteY2" fmla="*/ 6858000 h 6858000"/>
              <a:gd name="connsiteX3" fmla="*/ 0 w 8071669"/>
              <a:gd name="connsiteY3" fmla="*/ 6858000 h 6858000"/>
              <a:gd name="connsiteX4" fmla="*/ 0 w 8071669"/>
              <a:gd name="connsiteY4" fmla="*/ 0 h 6858000"/>
              <a:gd name="connsiteX0" fmla="*/ 0 w 8071669"/>
              <a:gd name="connsiteY0" fmla="*/ 0 h 6858000"/>
              <a:gd name="connsiteX1" fmla="*/ 5977398 w 8071669"/>
              <a:gd name="connsiteY1" fmla="*/ 0 h 6858000"/>
              <a:gd name="connsiteX2" fmla="*/ 8071669 w 8071669"/>
              <a:gd name="connsiteY2" fmla="*/ 6858000 h 6858000"/>
              <a:gd name="connsiteX3" fmla="*/ 0 w 8071669"/>
              <a:gd name="connsiteY3" fmla="*/ 6858000 h 6858000"/>
              <a:gd name="connsiteX4" fmla="*/ 0 w 807166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1669" h="6858000">
                <a:moveTo>
                  <a:pt x="0" y="0"/>
                </a:moveTo>
                <a:lnTo>
                  <a:pt x="5977398" y="0"/>
                </a:lnTo>
                <a:lnTo>
                  <a:pt x="8071669" y="6858000"/>
                </a:lnTo>
                <a:lnTo>
                  <a:pt x="0" y="6858000"/>
                </a:lnTo>
                <a:lnTo>
                  <a:pt x="0" y="0"/>
                </a:lnTo>
                <a:close/>
              </a:path>
            </a:pathLst>
          </a:custGeom>
          <a:solidFill>
            <a:srgbClr val="36A9E1">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23"/>
          <p:cNvSpPr/>
          <p:nvPr/>
        </p:nvSpPr>
        <p:spPr>
          <a:xfrm>
            <a:off x="145" y="0"/>
            <a:ext cx="5919019" cy="685800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019" h="6858000">
                <a:moveTo>
                  <a:pt x="0" y="0"/>
                </a:moveTo>
                <a:lnTo>
                  <a:pt x="3824748" y="0"/>
                </a:lnTo>
                <a:lnTo>
                  <a:pt x="5919019" y="6858000"/>
                </a:lnTo>
                <a:lnTo>
                  <a:pt x="0" y="6858000"/>
                </a:lnTo>
                <a:lnTo>
                  <a:pt x="0" y="0"/>
                </a:lnTo>
                <a:close/>
              </a:path>
            </a:pathLst>
          </a:custGeom>
          <a:solidFill>
            <a:srgbClr val="936037">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24"/>
          <p:cNvSpPr/>
          <p:nvPr/>
        </p:nvSpPr>
        <p:spPr>
          <a:xfrm>
            <a:off x="3812004" y="-9525"/>
            <a:ext cx="2422729" cy="6877357"/>
          </a:xfrm>
          <a:custGeom>
            <a:avLst/>
            <a:gdLst>
              <a:gd name="connsiteX0" fmla="*/ 0 w 442451"/>
              <a:gd name="connsiteY0" fmla="*/ 0 h 6854825"/>
              <a:gd name="connsiteX1" fmla="*/ 442451 w 442451"/>
              <a:gd name="connsiteY1" fmla="*/ 0 h 6854825"/>
              <a:gd name="connsiteX2" fmla="*/ 442451 w 442451"/>
              <a:gd name="connsiteY2" fmla="*/ 6854825 h 6854825"/>
              <a:gd name="connsiteX3" fmla="*/ 0 w 442451"/>
              <a:gd name="connsiteY3" fmla="*/ 6854825 h 6854825"/>
              <a:gd name="connsiteX4" fmla="*/ 0 w 442451"/>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0 w 2546554"/>
              <a:gd name="connsiteY3" fmla="*/ 6854825 h 6854825"/>
              <a:gd name="connsiteX4" fmla="*/ 0 w 2546554"/>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2025445 w 2546554"/>
              <a:gd name="connsiteY3" fmla="*/ 6844993 h 6854825"/>
              <a:gd name="connsiteX4" fmla="*/ 0 w 2546554"/>
              <a:gd name="connsiteY4" fmla="*/ 0 h 6854825"/>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58307"/>
              <a:gd name="connsiteX1" fmla="*/ 442451 w 2546554"/>
              <a:gd name="connsiteY1" fmla="*/ 0 h 6858307"/>
              <a:gd name="connsiteX2" fmla="*/ 2546554 w 2546554"/>
              <a:gd name="connsiteY2" fmla="*/ 6854825 h 6858307"/>
              <a:gd name="connsiteX3" fmla="*/ 2048284 w 2546554"/>
              <a:gd name="connsiteY3" fmla="*/ 6858307 h 6858307"/>
              <a:gd name="connsiteX4" fmla="*/ 0 w 2546554"/>
              <a:gd name="connsiteY4" fmla="*/ 0 h 6858307"/>
              <a:gd name="connsiteX0" fmla="*/ 0 w 2546554"/>
              <a:gd name="connsiteY0" fmla="*/ 0 h 6858307"/>
              <a:gd name="connsiteX1" fmla="*/ 442451 w 2546554"/>
              <a:gd name="connsiteY1" fmla="*/ 0 h 6858307"/>
              <a:gd name="connsiteX2" fmla="*/ 2546554 w 2546554"/>
              <a:gd name="connsiteY2" fmla="*/ 6854825 h 6858307"/>
              <a:gd name="connsiteX3" fmla="*/ 2076859 w 2546554"/>
              <a:gd name="connsiteY3" fmla="*/ 6858307 h 6858307"/>
              <a:gd name="connsiteX4" fmla="*/ 0 w 2546554"/>
              <a:gd name="connsiteY4" fmla="*/ 0 h 6858307"/>
              <a:gd name="connsiteX0" fmla="*/ 0 w 2546554"/>
              <a:gd name="connsiteY0" fmla="*/ 0 h 6867832"/>
              <a:gd name="connsiteX1" fmla="*/ 442451 w 2546554"/>
              <a:gd name="connsiteY1" fmla="*/ 0 h 6867832"/>
              <a:gd name="connsiteX2" fmla="*/ 2546554 w 2546554"/>
              <a:gd name="connsiteY2" fmla="*/ 6854825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086384 w 2546554"/>
              <a:gd name="connsiteY3" fmla="*/ 6867832 h 6867832"/>
              <a:gd name="connsiteX4" fmla="*/ 0 w 2546554"/>
              <a:gd name="connsiteY4" fmla="*/ 0 h 6867832"/>
              <a:gd name="connsiteX0" fmla="*/ 0 w 2422729"/>
              <a:gd name="connsiteY0" fmla="*/ 0 h 6877357"/>
              <a:gd name="connsiteX1" fmla="*/ 318626 w 2422729"/>
              <a:gd name="connsiteY1" fmla="*/ 9525 h 6877357"/>
              <a:gd name="connsiteX2" fmla="*/ 2422729 w 2422729"/>
              <a:gd name="connsiteY2" fmla="*/ 6873875 h 6877357"/>
              <a:gd name="connsiteX3" fmla="*/ 1962559 w 2422729"/>
              <a:gd name="connsiteY3" fmla="*/ 6877357 h 6877357"/>
              <a:gd name="connsiteX4" fmla="*/ 0 w 2422729"/>
              <a:gd name="connsiteY4" fmla="*/ 0 h 6877357"/>
              <a:gd name="connsiteX0" fmla="*/ 0 w 2422729"/>
              <a:gd name="connsiteY0" fmla="*/ 0 h 6896407"/>
              <a:gd name="connsiteX1" fmla="*/ 318626 w 2422729"/>
              <a:gd name="connsiteY1" fmla="*/ 9525 h 6896407"/>
              <a:gd name="connsiteX2" fmla="*/ 2422729 w 2422729"/>
              <a:gd name="connsiteY2" fmla="*/ 6873875 h 6896407"/>
              <a:gd name="connsiteX3" fmla="*/ 2086384 w 2422729"/>
              <a:gd name="connsiteY3" fmla="*/ 6896407 h 6896407"/>
              <a:gd name="connsiteX4" fmla="*/ 0 w 2422729"/>
              <a:gd name="connsiteY4" fmla="*/ 0 h 6896407"/>
              <a:gd name="connsiteX0" fmla="*/ 0 w 2422729"/>
              <a:gd name="connsiteY0" fmla="*/ 0 h 6877357"/>
              <a:gd name="connsiteX1" fmla="*/ 318626 w 2422729"/>
              <a:gd name="connsiteY1" fmla="*/ 9525 h 6877357"/>
              <a:gd name="connsiteX2" fmla="*/ 2422729 w 2422729"/>
              <a:gd name="connsiteY2" fmla="*/ 6873875 h 6877357"/>
              <a:gd name="connsiteX3" fmla="*/ 2086384 w 2422729"/>
              <a:gd name="connsiteY3" fmla="*/ 6877357 h 6877357"/>
              <a:gd name="connsiteX4" fmla="*/ 0 w 2422729"/>
              <a:gd name="connsiteY4" fmla="*/ 0 h 687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729" h="6877357">
                <a:moveTo>
                  <a:pt x="0" y="0"/>
                </a:moveTo>
                <a:lnTo>
                  <a:pt x="318626" y="9525"/>
                </a:lnTo>
                <a:lnTo>
                  <a:pt x="2422729" y="6873875"/>
                </a:lnTo>
                <a:lnTo>
                  <a:pt x="2086384" y="6877357"/>
                </a:lnTo>
                <a:lnTo>
                  <a:pt x="0" y="0"/>
                </a:lnTo>
                <a:close/>
              </a:path>
            </a:pathLst>
          </a:cu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Resim 18"/>
          <p:cNvPicPr>
            <a:picLocks noChangeAspect="1"/>
          </p:cNvPicPr>
          <p:nvPr/>
        </p:nvPicPr>
        <p:blipFill>
          <a:blip r:embed="rId4"/>
          <a:stretch>
            <a:fillRect/>
          </a:stretch>
        </p:blipFill>
        <p:spPr>
          <a:xfrm>
            <a:off x="11367914" y="920137"/>
            <a:ext cx="843750" cy="1957500"/>
          </a:xfrm>
          <a:prstGeom prst="rect">
            <a:avLst/>
          </a:prstGeom>
        </p:spPr>
      </p:pic>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9" name="Dikdörtgen 23"/>
          <p:cNvSpPr/>
          <p:nvPr/>
        </p:nvSpPr>
        <p:spPr>
          <a:xfrm flipH="1" flipV="1">
            <a:off x="6340763" y="4829175"/>
            <a:ext cx="5868014" cy="135255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9525 w 5919019"/>
              <a:gd name="connsiteY0" fmla="*/ 4857750 h 6858000"/>
              <a:gd name="connsiteX1" fmla="*/ 3824748 w 5919019"/>
              <a:gd name="connsiteY1" fmla="*/ 0 h 6858000"/>
              <a:gd name="connsiteX2" fmla="*/ 5919019 w 5919019"/>
              <a:gd name="connsiteY2" fmla="*/ 6858000 h 6858000"/>
              <a:gd name="connsiteX3" fmla="*/ 0 w 5919019"/>
              <a:gd name="connsiteY3" fmla="*/ 6858000 h 6858000"/>
              <a:gd name="connsiteX4" fmla="*/ 9525 w 5919019"/>
              <a:gd name="connsiteY4" fmla="*/ 4857750 h 6858000"/>
              <a:gd name="connsiteX0" fmla="*/ 9525 w 5919019"/>
              <a:gd name="connsiteY0" fmla="*/ 0 h 2000250"/>
              <a:gd name="connsiteX1" fmla="*/ 5329698 w 5919019"/>
              <a:gd name="connsiteY1" fmla="*/ 19050 h 2000250"/>
              <a:gd name="connsiteX2" fmla="*/ 5919019 w 5919019"/>
              <a:gd name="connsiteY2" fmla="*/ 2000250 h 2000250"/>
              <a:gd name="connsiteX3" fmla="*/ 0 w 5919019"/>
              <a:gd name="connsiteY3" fmla="*/ 2000250 h 2000250"/>
              <a:gd name="connsiteX4" fmla="*/ 9525 w 5919019"/>
              <a:gd name="connsiteY4" fmla="*/ 0 h 2000250"/>
              <a:gd name="connsiteX0" fmla="*/ 9525 w 5718994"/>
              <a:gd name="connsiteY0" fmla="*/ 0 h 2000250"/>
              <a:gd name="connsiteX1" fmla="*/ 5329698 w 5718994"/>
              <a:gd name="connsiteY1" fmla="*/ 19050 h 2000250"/>
              <a:gd name="connsiteX2" fmla="*/ 5718994 w 5718994"/>
              <a:gd name="connsiteY2" fmla="*/ 1352550 h 2000250"/>
              <a:gd name="connsiteX3" fmla="*/ 0 w 5718994"/>
              <a:gd name="connsiteY3" fmla="*/ 2000250 h 2000250"/>
              <a:gd name="connsiteX4" fmla="*/ 9525 w 5718994"/>
              <a:gd name="connsiteY4" fmla="*/ 0 h 20002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049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2397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0173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10648 w 5718994"/>
              <a:gd name="connsiteY1" fmla="*/ 0 h 1352550"/>
              <a:gd name="connsiteX2" fmla="*/ 5718994 w 5718994"/>
              <a:gd name="connsiteY2" fmla="*/ 1352550 h 1352550"/>
              <a:gd name="connsiteX3" fmla="*/ 0 w 5718994"/>
              <a:gd name="connsiteY3" fmla="*/ 1343025 h 1352550"/>
              <a:gd name="connsiteX4" fmla="*/ 9525 w 5718994"/>
              <a:gd name="connsiteY4" fmla="*/ 0 h 135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994" h="1352550">
                <a:moveTo>
                  <a:pt x="9525" y="0"/>
                </a:moveTo>
                <a:lnTo>
                  <a:pt x="5310648" y="0"/>
                </a:lnTo>
                <a:lnTo>
                  <a:pt x="5718994" y="1352550"/>
                </a:lnTo>
                <a:lnTo>
                  <a:pt x="0" y="1343025"/>
                </a:lnTo>
                <a:lnTo>
                  <a:pt x="95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Resim 1025"/>
          <p:cNvPicPr>
            <a:picLocks noChangeAspect="1"/>
          </p:cNvPicPr>
          <p:nvPr/>
        </p:nvPicPr>
        <p:blipFill>
          <a:blip r:embed="rId5"/>
          <a:stretch>
            <a:fillRect/>
          </a:stretch>
        </p:blipFill>
        <p:spPr>
          <a:xfrm>
            <a:off x="7289789" y="4987950"/>
            <a:ext cx="4500000" cy="1035000"/>
          </a:xfrm>
          <a:prstGeom prst="rect">
            <a:avLst/>
          </a:prstGeom>
        </p:spPr>
      </p:pic>
      <p:sp>
        <p:nvSpPr>
          <p:cNvPr id="4" name="Dikdörtgen 3"/>
          <p:cNvSpPr/>
          <p:nvPr/>
        </p:nvSpPr>
        <p:spPr>
          <a:xfrm>
            <a:off x="8766996" y="4026339"/>
            <a:ext cx="3120534" cy="646331"/>
          </a:xfrm>
          <a:prstGeom prst="rect">
            <a:avLst/>
          </a:prstGeom>
        </p:spPr>
        <p:txBody>
          <a:bodyPr wrap="none">
            <a:spAutoFit/>
          </a:bodyPr>
          <a:lstStyle/>
          <a:p>
            <a:r>
              <a:rPr lang="tr-TR" sz="3600" b="1" dirty="0">
                <a:solidFill>
                  <a:schemeClr val="bg1"/>
                </a:solidFill>
              </a:rPr>
              <a:t>teşekkür ederiz</a:t>
            </a:r>
            <a:endParaRPr lang="tr-TR" sz="3600" dirty="0"/>
          </a:p>
        </p:txBody>
      </p:sp>
      <p:grpSp>
        <p:nvGrpSpPr>
          <p:cNvPr id="14" name="Grup 13"/>
          <p:cNvGrpSpPr/>
          <p:nvPr/>
        </p:nvGrpSpPr>
        <p:grpSpPr>
          <a:xfrm>
            <a:off x="6066701" y="1169318"/>
            <a:ext cx="5491064" cy="1500571"/>
            <a:chOff x="6080204" y="1306970"/>
            <a:chExt cx="5491064" cy="1500571"/>
          </a:xfrm>
        </p:grpSpPr>
        <p:sp>
          <p:nvSpPr>
            <p:cNvPr id="17" name="Metin kutusu 16"/>
            <p:cNvSpPr txBox="1"/>
            <p:nvPr/>
          </p:nvSpPr>
          <p:spPr>
            <a:xfrm>
              <a:off x="6080204" y="1306970"/>
              <a:ext cx="5366342" cy="830997"/>
            </a:xfrm>
            <a:prstGeom prst="rect">
              <a:avLst/>
            </a:prstGeom>
            <a:noFill/>
          </p:spPr>
          <p:txBody>
            <a:bodyPr wrap="none" rtlCol="0">
              <a:spAutoFit/>
            </a:bodyPr>
            <a:lstStyle/>
            <a:p>
              <a:pPr algn="r"/>
              <a:r>
                <a:rPr lang="tr-TR" sz="4800" b="1" dirty="0">
                  <a:solidFill>
                    <a:schemeClr val="bg1"/>
                  </a:solidFill>
                </a:rPr>
                <a:t>öncelikle kendin için</a:t>
              </a:r>
            </a:p>
          </p:txBody>
        </p:sp>
        <p:sp>
          <p:nvSpPr>
            <p:cNvPr id="20" name="Metin kutusu 19"/>
            <p:cNvSpPr txBox="1"/>
            <p:nvPr/>
          </p:nvSpPr>
          <p:spPr>
            <a:xfrm>
              <a:off x="6876970" y="1976544"/>
              <a:ext cx="4694298" cy="830997"/>
            </a:xfrm>
            <a:prstGeom prst="rect">
              <a:avLst/>
            </a:prstGeom>
            <a:noFill/>
          </p:spPr>
          <p:txBody>
            <a:bodyPr wrap="none" rtlCol="0">
              <a:spAutoFit/>
            </a:bodyPr>
            <a:lstStyle/>
            <a:p>
              <a:pPr algn="r"/>
              <a:r>
                <a:rPr lang="tr-TR" sz="4800" b="1">
                  <a:solidFill>
                    <a:schemeClr val="bg1"/>
                  </a:solidFill>
                </a:rPr>
                <a:t>alkolden </a:t>
              </a:r>
              <a:r>
                <a:rPr lang="tr-TR" sz="4800" b="1" dirty="0">
                  <a:solidFill>
                    <a:schemeClr val="bg1"/>
                  </a:solidFill>
                </a:rPr>
                <a:t>uzak dur</a:t>
              </a:r>
            </a:p>
          </p:txBody>
        </p:sp>
      </p:grpSp>
      <p:pic>
        <p:nvPicPr>
          <p:cNvPr id="21" name="Resim 20"/>
          <p:cNvPicPr>
            <a:picLocks noChangeAspect="1"/>
          </p:cNvPicPr>
          <p:nvPr/>
        </p:nvPicPr>
        <p:blipFill>
          <a:blip r:embed="rId6"/>
          <a:stretch>
            <a:fillRect/>
          </a:stretch>
        </p:blipFill>
        <p:spPr>
          <a:xfrm>
            <a:off x="315044" y="5505450"/>
            <a:ext cx="2733750" cy="1023750"/>
          </a:xfrm>
          <a:prstGeom prst="rect">
            <a:avLst/>
          </a:prstGeom>
        </p:spPr>
      </p:pic>
    </p:spTree>
    <p:extLst>
      <p:ext uri="{BB962C8B-B14F-4D97-AF65-F5344CB8AC3E}">
        <p14:creationId xmlns:p14="http://schemas.microsoft.com/office/powerpoint/2010/main" val="310282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250" fill="hold"/>
                                        <p:tgtEl>
                                          <p:spTgt spid="15"/>
                                        </p:tgtEl>
                                        <p:attrNameLst>
                                          <p:attrName>ppt_x</p:attrName>
                                        </p:attrNameLst>
                                      </p:cBhvr>
                                      <p:tavLst>
                                        <p:tav tm="0">
                                          <p:val>
                                            <p:strVal val="1+#ppt_w/2"/>
                                          </p:val>
                                        </p:tav>
                                        <p:tav tm="100000">
                                          <p:val>
                                            <p:strVal val="#ppt_x"/>
                                          </p:val>
                                        </p:tav>
                                      </p:tavLst>
                                    </p:anim>
                                    <p:anim calcmode="lin" valueType="num">
                                      <p:cBhvr additive="base">
                                        <p:cTn id="11" dur="2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2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50"/>
                                        <p:tgtEl>
                                          <p:spTgt spid="18"/>
                                        </p:tgtEl>
                                      </p:cBhvr>
                                    </p:animEffect>
                                  </p:childTnLst>
                                </p:cTn>
                              </p:par>
                            </p:childTnLst>
                          </p:cTn>
                        </p:par>
                        <p:par>
                          <p:cTn id="16" fill="hold">
                            <p:stCondLst>
                              <p:cond delay="500"/>
                            </p:stCondLst>
                            <p:childTnLst>
                              <p:par>
                                <p:cTn id="17" presetID="2" presetClass="entr" presetSubtype="2"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250" fill="hold"/>
                                        <p:tgtEl>
                                          <p:spTgt spid="19"/>
                                        </p:tgtEl>
                                        <p:attrNameLst>
                                          <p:attrName>ppt_x</p:attrName>
                                        </p:attrNameLst>
                                      </p:cBhvr>
                                      <p:tavLst>
                                        <p:tav tm="0">
                                          <p:val>
                                            <p:strVal val="1+#ppt_w/2"/>
                                          </p:val>
                                        </p:tav>
                                        <p:tav tm="100000">
                                          <p:val>
                                            <p:strVal val="#ppt_x"/>
                                          </p:val>
                                        </p:tav>
                                      </p:tavLst>
                                    </p:anim>
                                    <p:anim calcmode="lin" valueType="num">
                                      <p:cBhvr additive="base">
                                        <p:cTn id="20" dur="25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250" fill="hold"/>
                                        <p:tgtEl>
                                          <p:spTgt spid="29"/>
                                        </p:tgtEl>
                                        <p:attrNameLst>
                                          <p:attrName>ppt_x</p:attrName>
                                        </p:attrNameLst>
                                      </p:cBhvr>
                                      <p:tavLst>
                                        <p:tav tm="0">
                                          <p:val>
                                            <p:strVal val="1+#ppt_w/2"/>
                                          </p:val>
                                        </p:tav>
                                        <p:tav tm="100000">
                                          <p:val>
                                            <p:strVal val="#ppt_x"/>
                                          </p:val>
                                        </p:tav>
                                      </p:tavLst>
                                    </p:anim>
                                    <p:anim calcmode="lin" valueType="num">
                                      <p:cBhvr additive="base">
                                        <p:cTn id="24" dur="250" fill="hold"/>
                                        <p:tgtEl>
                                          <p:spTgt spid="29"/>
                                        </p:tgtEl>
                                        <p:attrNameLst>
                                          <p:attrName>ppt_y</p:attrName>
                                        </p:attrNameLst>
                                      </p:cBhvr>
                                      <p:tavLst>
                                        <p:tav tm="0">
                                          <p:val>
                                            <p:strVal val="#ppt_y"/>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250"/>
                                        <p:tgtEl>
                                          <p:spTgt spid="1026"/>
                                        </p:tgtEl>
                                      </p:cBhvr>
                                    </p:animEffect>
                                  </p:childTnLst>
                                </p:cTn>
                              </p:par>
                            </p:childTnLst>
                          </p:cTn>
                        </p:par>
                        <p:par>
                          <p:cTn id="28" fill="hold">
                            <p:stCondLst>
                              <p:cond delay="75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50"/>
                                        <p:tgtEl>
                                          <p:spTgt spid="4"/>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childTnLst>
                                </p:cTn>
                              </p:par>
                            </p:childTnLst>
                          </p:cTn>
                        </p:par>
                        <p:par>
                          <p:cTn id="36" fill="hold">
                            <p:stCondLst>
                              <p:cond delay="125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9"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ikdörtgen 23"/>
          <p:cNvSpPr/>
          <p:nvPr/>
        </p:nvSpPr>
        <p:spPr>
          <a:xfrm flipH="1">
            <a:off x="7307296" y="-3175"/>
            <a:ext cx="4884703" cy="685800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019" h="6858000">
                <a:moveTo>
                  <a:pt x="0" y="0"/>
                </a:moveTo>
                <a:lnTo>
                  <a:pt x="3824748" y="0"/>
                </a:lnTo>
                <a:lnTo>
                  <a:pt x="5919019" y="6858000"/>
                </a:lnTo>
                <a:lnTo>
                  <a:pt x="0" y="6858000"/>
                </a:lnTo>
                <a:lnTo>
                  <a:pt x="0" y="0"/>
                </a:lnTo>
                <a:close/>
              </a:path>
            </a:pathLst>
          </a:custGeom>
          <a:blipFill dpi="0" rotWithShape="0">
            <a:blip r:embed="rId3" cstate="screen">
              <a:alphaModFix amt="92000"/>
              <a:extLst>
                <a:ext uri="{28A0092B-C50C-407E-A947-70E740481C1C}">
                  <a14:useLocalDpi xmlns:a14="http://schemas.microsoft.com/office/drawing/2010/main"/>
                </a:ext>
              </a:extLst>
            </a:blip>
            <a:srcRect/>
            <a:stretch>
              <a:fillRect t="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54046"/>
            <a:ext cx="3998852" cy="1015663"/>
          </a:xfrm>
          <a:prstGeom prst="rect">
            <a:avLst/>
          </a:prstGeom>
          <a:noFill/>
        </p:spPr>
        <p:txBody>
          <a:bodyPr wrap="none" rtlCol="0">
            <a:spAutoFit/>
          </a:bodyPr>
          <a:lstStyle/>
          <a:p>
            <a:r>
              <a:rPr lang="tr-TR" sz="6000" b="1" dirty="0"/>
              <a:t>Alkol nedir?</a:t>
            </a: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solidFill>
                  </a:rPr>
                  <a:t>05</a:t>
                </a:r>
              </a:p>
            </p:txBody>
          </p:sp>
        </p:grpSp>
        <p:pic>
          <p:nvPicPr>
            <p:cNvPr id="123" name="Resim 122"/>
            <p:cNvPicPr>
              <a:picLocks noChangeAspect="1"/>
            </p:cNvPicPr>
            <p:nvPr/>
          </p:nvPicPr>
          <p:blipFill>
            <a:blip r:embed="rId4"/>
            <a:stretch>
              <a:fillRect/>
            </a:stretch>
          </p:blipFill>
          <p:spPr>
            <a:xfrm>
              <a:off x="356650" y="5244614"/>
              <a:ext cx="2148750" cy="1035000"/>
            </a:xfrm>
            <a:prstGeom prst="rect">
              <a:avLst/>
            </a:prstGeom>
          </p:spPr>
        </p:pic>
      </p:grpSp>
      <p:sp>
        <p:nvSpPr>
          <p:cNvPr id="28" name="Dikdörtgen 24"/>
          <p:cNvSpPr/>
          <p:nvPr/>
        </p:nvSpPr>
        <p:spPr>
          <a:xfrm flipH="1">
            <a:off x="7046751" y="-9525"/>
            <a:ext cx="1999371" cy="6877357"/>
          </a:xfrm>
          <a:custGeom>
            <a:avLst/>
            <a:gdLst>
              <a:gd name="connsiteX0" fmla="*/ 0 w 442451"/>
              <a:gd name="connsiteY0" fmla="*/ 0 h 6854825"/>
              <a:gd name="connsiteX1" fmla="*/ 442451 w 442451"/>
              <a:gd name="connsiteY1" fmla="*/ 0 h 6854825"/>
              <a:gd name="connsiteX2" fmla="*/ 442451 w 442451"/>
              <a:gd name="connsiteY2" fmla="*/ 6854825 h 6854825"/>
              <a:gd name="connsiteX3" fmla="*/ 0 w 442451"/>
              <a:gd name="connsiteY3" fmla="*/ 6854825 h 6854825"/>
              <a:gd name="connsiteX4" fmla="*/ 0 w 442451"/>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0 w 2546554"/>
              <a:gd name="connsiteY3" fmla="*/ 6854825 h 6854825"/>
              <a:gd name="connsiteX4" fmla="*/ 0 w 2546554"/>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2025445 w 2546554"/>
              <a:gd name="connsiteY3" fmla="*/ 6844993 h 6854825"/>
              <a:gd name="connsiteX4" fmla="*/ 0 w 2546554"/>
              <a:gd name="connsiteY4" fmla="*/ 0 h 6854825"/>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58307"/>
              <a:gd name="connsiteX1" fmla="*/ 442451 w 2546554"/>
              <a:gd name="connsiteY1" fmla="*/ 0 h 6858307"/>
              <a:gd name="connsiteX2" fmla="*/ 2546554 w 2546554"/>
              <a:gd name="connsiteY2" fmla="*/ 6854825 h 6858307"/>
              <a:gd name="connsiteX3" fmla="*/ 2048284 w 2546554"/>
              <a:gd name="connsiteY3" fmla="*/ 6858307 h 6858307"/>
              <a:gd name="connsiteX4" fmla="*/ 0 w 2546554"/>
              <a:gd name="connsiteY4" fmla="*/ 0 h 6858307"/>
              <a:gd name="connsiteX0" fmla="*/ 0 w 2546554"/>
              <a:gd name="connsiteY0" fmla="*/ 0 h 6858307"/>
              <a:gd name="connsiteX1" fmla="*/ 442451 w 2546554"/>
              <a:gd name="connsiteY1" fmla="*/ 0 h 6858307"/>
              <a:gd name="connsiteX2" fmla="*/ 2546554 w 2546554"/>
              <a:gd name="connsiteY2" fmla="*/ 6854825 h 6858307"/>
              <a:gd name="connsiteX3" fmla="*/ 2076859 w 2546554"/>
              <a:gd name="connsiteY3" fmla="*/ 6858307 h 6858307"/>
              <a:gd name="connsiteX4" fmla="*/ 0 w 2546554"/>
              <a:gd name="connsiteY4" fmla="*/ 0 h 6858307"/>
              <a:gd name="connsiteX0" fmla="*/ 0 w 2546554"/>
              <a:gd name="connsiteY0" fmla="*/ 0 h 6867832"/>
              <a:gd name="connsiteX1" fmla="*/ 442451 w 2546554"/>
              <a:gd name="connsiteY1" fmla="*/ 0 h 6867832"/>
              <a:gd name="connsiteX2" fmla="*/ 2546554 w 2546554"/>
              <a:gd name="connsiteY2" fmla="*/ 6854825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086384 w 2546554"/>
              <a:gd name="connsiteY3" fmla="*/ 6867832 h 6867832"/>
              <a:gd name="connsiteX4" fmla="*/ 0 w 2546554"/>
              <a:gd name="connsiteY4" fmla="*/ 0 h 6867832"/>
              <a:gd name="connsiteX0" fmla="*/ 0 w 2422729"/>
              <a:gd name="connsiteY0" fmla="*/ 0 h 6877357"/>
              <a:gd name="connsiteX1" fmla="*/ 318626 w 2422729"/>
              <a:gd name="connsiteY1" fmla="*/ 9525 h 6877357"/>
              <a:gd name="connsiteX2" fmla="*/ 2422729 w 2422729"/>
              <a:gd name="connsiteY2" fmla="*/ 6873875 h 6877357"/>
              <a:gd name="connsiteX3" fmla="*/ 1962559 w 2422729"/>
              <a:gd name="connsiteY3" fmla="*/ 6877357 h 6877357"/>
              <a:gd name="connsiteX4" fmla="*/ 0 w 2422729"/>
              <a:gd name="connsiteY4" fmla="*/ 0 h 6877357"/>
              <a:gd name="connsiteX0" fmla="*/ 0 w 2422729"/>
              <a:gd name="connsiteY0" fmla="*/ 0 h 6896407"/>
              <a:gd name="connsiteX1" fmla="*/ 318626 w 2422729"/>
              <a:gd name="connsiteY1" fmla="*/ 9525 h 6896407"/>
              <a:gd name="connsiteX2" fmla="*/ 2422729 w 2422729"/>
              <a:gd name="connsiteY2" fmla="*/ 6873875 h 6896407"/>
              <a:gd name="connsiteX3" fmla="*/ 2086384 w 2422729"/>
              <a:gd name="connsiteY3" fmla="*/ 6896407 h 6896407"/>
              <a:gd name="connsiteX4" fmla="*/ 0 w 2422729"/>
              <a:gd name="connsiteY4" fmla="*/ 0 h 6896407"/>
              <a:gd name="connsiteX0" fmla="*/ 0 w 2422729"/>
              <a:gd name="connsiteY0" fmla="*/ 0 h 6877357"/>
              <a:gd name="connsiteX1" fmla="*/ 318626 w 2422729"/>
              <a:gd name="connsiteY1" fmla="*/ 9525 h 6877357"/>
              <a:gd name="connsiteX2" fmla="*/ 2422729 w 2422729"/>
              <a:gd name="connsiteY2" fmla="*/ 6873875 h 6877357"/>
              <a:gd name="connsiteX3" fmla="*/ 2086384 w 2422729"/>
              <a:gd name="connsiteY3" fmla="*/ 6877357 h 6877357"/>
              <a:gd name="connsiteX4" fmla="*/ 0 w 2422729"/>
              <a:gd name="connsiteY4" fmla="*/ 0 h 687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729" h="6877357">
                <a:moveTo>
                  <a:pt x="0" y="0"/>
                </a:moveTo>
                <a:lnTo>
                  <a:pt x="318626" y="9525"/>
                </a:lnTo>
                <a:lnTo>
                  <a:pt x="2422729" y="6873875"/>
                </a:lnTo>
                <a:lnTo>
                  <a:pt x="2086384" y="6877357"/>
                </a:lnTo>
                <a:lnTo>
                  <a:pt x="0" y="0"/>
                </a:lnTo>
                <a:close/>
              </a:path>
            </a:pathLst>
          </a:cu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5" name="Grup 24"/>
          <p:cNvGrpSpPr/>
          <p:nvPr/>
        </p:nvGrpSpPr>
        <p:grpSpPr>
          <a:xfrm>
            <a:off x="554927" y="1840812"/>
            <a:ext cx="1213838" cy="400110"/>
            <a:chOff x="554927" y="1881525"/>
            <a:chExt cx="1213838" cy="400110"/>
          </a:xfrm>
        </p:grpSpPr>
        <p:sp>
          <p:nvSpPr>
            <p:cNvPr id="26" name="Metin kutusu 25"/>
            <p:cNvSpPr txBox="1"/>
            <p:nvPr/>
          </p:nvSpPr>
          <p:spPr>
            <a:xfrm>
              <a:off x="746177" y="1881525"/>
              <a:ext cx="1022588" cy="400110"/>
            </a:xfrm>
            <a:prstGeom prst="rect">
              <a:avLst/>
            </a:prstGeom>
            <a:noFill/>
          </p:spPr>
          <p:txBody>
            <a:bodyPr wrap="none" rtlCol="0">
              <a:spAutoFit/>
            </a:bodyPr>
            <a:lstStyle/>
            <a:p>
              <a:r>
                <a:rPr lang="tr-TR" sz="2000" dirty="0">
                  <a:solidFill>
                    <a:srgbClr val="575757"/>
                  </a:solidFill>
                </a:rPr>
                <a:t>Renksiz,</a:t>
              </a:r>
            </a:p>
          </p:txBody>
        </p:sp>
        <p:pic>
          <p:nvPicPr>
            <p:cNvPr id="29" name="Resim 28"/>
            <p:cNvPicPr>
              <a:picLocks noChangeAspect="1"/>
            </p:cNvPicPr>
            <p:nvPr/>
          </p:nvPicPr>
          <p:blipFill>
            <a:blip r:embed="rId5"/>
            <a:stretch>
              <a:fillRect/>
            </a:stretch>
          </p:blipFill>
          <p:spPr>
            <a:xfrm>
              <a:off x="554927" y="1991580"/>
              <a:ext cx="191250" cy="180000"/>
            </a:xfrm>
            <a:prstGeom prst="rect">
              <a:avLst/>
            </a:prstGeom>
          </p:spPr>
        </p:pic>
      </p:grpSp>
      <p:grpSp>
        <p:nvGrpSpPr>
          <p:cNvPr id="30" name="Grup 29"/>
          <p:cNvGrpSpPr/>
          <p:nvPr/>
        </p:nvGrpSpPr>
        <p:grpSpPr>
          <a:xfrm>
            <a:off x="554927" y="2244547"/>
            <a:ext cx="1145486" cy="400110"/>
            <a:chOff x="554927" y="1881525"/>
            <a:chExt cx="1145486" cy="400110"/>
          </a:xfrm>
        </p:grpSpPr>
        <p:sp>
          <p:nvSpPr>
            <p:cNvPr id="31" name="Metin kutusu 30"/>
            <p:cNvSpPr txBox="1"/>
            <p:nvPr/>
          </p:nvSpPr>
          <p:spPr>
            <a:xfrm>
              <a:off x="746177" y="1881525"/>
              <a:ext cx="954236" cy="400110"/>
            </a:xfrm>
            <a:prstGeom prst="rect">
              <a:avLst/>
            </a:prstGeom>
            <a:noFill/>
          </p:spPr>
          <p:txBody>
            <a:bodyPr wrap="none" rtlCol="0">
              <a:spAutoFit/>
            </a:bodyPr>
            <a:lstStyle/>
            <a:p>
              <a:r>
                <a:rPr lang="tr-TR" sz="2000" dirty="0">
                  <a:solidFill>
                    <a:srgbClr val="575757"/>
                  </a:solidFill>
                </a:rPr>
                <a:t>Kokulu,</a:t>
              </a:r>
            </a:p>
          </p:txBody>
        </p:sp>
        <p:pic>
          <p:nvPicPr>
            <p:cNvPr id="32" name="Resim 31"/>
            <p:cNvPicPr>
              <a:picLocks noChangeAspect="1"/>
            </p:cNvPicPr>
            <p:nvPr/>
          </p:nvPicPr>
          <p:blipFill>
            <a:blip r:embed="rId5"/>
            <a:stretch>
              <a:fillRect/>
            </a:stretch>
          </p:blipFill>
          <p:spPr>
            <a:xfrm>
              <a:off x="554927" y="1991580"/>
              <a:ext cx="191250" cy="180000"/>
            </a:xfrm>
            <a:prstGeom prst="rect">
              <a:avLst/>
            </a:prstGeom>
          </p:spPr>
        </p:pic>
      </p:grpSp>
      <p:grpSp>
        <p:nvGrpSpPr>
          <p:cNvPr id="33" name="Grup 32"/>
          <p:cNvGrpSpPr/>
          <p:nvPr/>
        </p:nvGrpSpPr>
        <p:grpSpPr>
          <a:xfrm>
            <a:off x="554927" y="2661036"/>
            <a:ext cx="757431" cy="400110"/>
            <a:chOff x="554927" y="1881525"/>
            <a:chExt cx="757431" cy="400110"/>
          </a:xfrm>
        </p:grpSpPr>
        <p:sp>
          <p:nvSpPr>
            <p:cNvPr id="34" name="Metin kutusu 33"/>
            <p:cNvSpPr txBox="1"/>
            <p:nvPr/>
          </p:nvSpPr>
          <p:spPr>
            <a:xfrm>
              <a:off x="746177" y="1881525"/>
              <a:ext cx="566181" cy="400110"/>
            </a:xfrm>
            <a:prstGeom prst="rect">
              <a:avLst/>
            </a:prstGeom>
            <a:noFill/>
          </p:spPr>
          <p:txBody>
            <a:bodyPr wrap="none" rtlCol="0">
              <a:spAutoFit/>
            </a:bodyPr>
            <a:lstStyle/>
            <a:p>
              <a:r>
                <a:rPr lang="tr-TR" sz="2000" dirty="0">
                  <a:solidFill>
                    <a:srgbClr val="575757"/>
                  </a:solidFill>
                </a:rPr>
                <a:t>Acı,</a:t>
              </a:r>
            </a:p>
          </p:txBody>
        </p:sp>
        <p:pic>
          <p:nvPicPr>
            <p:cNvPr id="35" name="Resim 34"/>
            <p:cNvPicPr>
              <a:picLocks noChangeAspect="1"/>
            </p:cNvPicPr>
            <p:nvPr/>
          </p:nvPicPr>
          <p:blipFill>
            <a:blip r:embed="rId5"/>
            <a:stretch>
              <a:fillRect/>
            </a:stretch>
          </p:blipFill>
          <p:spPr>
            <a:xfrm>
              <a:off x="554927" y="1991580"/>
              <a:ext cx="191250" cy="180000"/>
            </a:xfrm>
            <a:prstGeom prst="rect">
              <a:avLst/>
            </a:prstGeom>
          </p:spPr>
        </p:pic>
      </p:grpSp>
      <p:grpSp>
        <p:nvGrpSpPr>
          <p:cNvPr id="36" name="Grup 35"/>
          <p:cNvGrpSpPr/>
          <p:nvPr/>
        </p:nvGrpSpPr>
        <p:grpSpPr>
          <a:xfrm>
            <a:off x="554927" y="3114595"/>
            <a:ext cx="792697" cy="400110"/>
            <a:chOff x="554927" y="1881525"/>
            <a:chExt cx="792697" cy="400110"/>
          </a:xfrm>
        </p:grpSpPr>
        <p:sp>
          <p:nvSpPr>
            <p:cNvPr id="37" name="Metin kutusu 36"/>
            <p:cNvSpPr txBox="1"/>
            <p:nvPr/>
          </p:nvSpPr>
          <p:spPr>
            <a:xfrm>
              <a:off x="746177" y="1881525"/>
              <a:ext cx="601447" cy="400110"/>
            </a:xfrm>
            <a:prstGeom prst="rect">
              <a:avLst/>
            </a:prstGeom>
            <a:noFill/>
          </p:spPr>
          <p:txBody>
            <a:bodyPr wrap="none" rtlCol="0">
              <a:spAutoFit/>
            </a:bodyPr>
            <a:lstStyle/>
            <a:p>
              <a:r>
                <a:rPr lang="tr-TR" sz="2000" dirty="0">
                  <a:solidFill>
                    <a:srgbClr val="575757"/>
                  </a:solidFill>
                </a:rPr>
                <a:t>Sıvı,</a:t>
              </a:r>
            </a:p>
          </p:txBody>
        </p:sp>
        <p:pic>
          <p:nvPicPr>
            <p:cNvPr id="38" name="Resim 37"/>
            <p:cNvPicPr>
              <a:picLocks noChangeAspect="1"/>
            </p:cNvPicPr>
            <p:nvPr/>
          </p:nvPicPr>
          <p:blipFill>
            <a:blip r:embed="rId5"/>
            <a:stretch>
              <a:fillRect/>
            </a:stretch>
          </p:blipFill>
          <p:spPr>
            <a:xfrm>
              <a:off x="554927" y="1991580"/>
              <a:ext cx="191250" cy="180000"/>
            </a:xfrm>
            <a:prstGeom prst="rect">
              <a:avLst/>
            </a:prstGeom>
          </p:spPr>
        </p:pic>
      </p:grpSp>
      <p:grpSp>
        <p:nvGrpSpPr>
          <p:cNvPr id="39" name="Grup 38"/>
          <p:cNvGrpSpPr/>
          <p:nvPr/>
        </p:nvGrpSpPr>
        <p:grpSpPr>
          <a:xfrm>
            <a:off x="554927" y="3547833"/>
            <a:ext cx="2417244" cy="400110"/>
            <a:chOff x="554927" y="1881525"/>
            <a:chExt cx="2417244" cy="400110"/>
          </a:xfrm>
        </p:grpSpPr>
        <p:sp>
          <p:nvSpPr>
            <p:cNvPr id="40" name="Metin kutusu 39"/>
            <p:cNvSpPr txBox="1"/>
            <p:nvPr/>
          </p:nvSpPr>
          <p:spPr>
            <a:xfrm>
              <a:off x="746177" y="1881525"/>
              <a:ext cx="2225994" cy="400110"/>
            </a:xfrm>
            <a:prstGeom prst="rect">
              <a:avLst/>
            </a:prstGeom>
            <a:noFill/>
          </p:spPr>
          <p:txBody>
            <a:bodyPr wrap="none" rtlCol="0">
              <a:spAutoFit/>
            </a:bodyPr>
            <a:lstStyle/>
            <a:p>
              <a:r>
                <a:rPr lang="tr-TR" sz="2000" dirty="0">
                  <a:solidFill>
                    <a:srgbClr val="575757"/>
                  </a:solidFill>
                </a:rPr>
                <a:t>Yanıcı bir maddedir.</a:t>
              </a:r>
            </a:p>
          </p:txBody>
        </p:sp>
        <p:pic>
          <p:nvPicPr>
            <p:cNvPr id="41" name="Resim 40"/>
            <p:cNvPicPr>
              <a:picLocks noChangeAspect="1"/>
            </p:cNvPicPr>
            <p:nvPr/>
          </p:nvPicPr>
          <p:blipFill>
            <a:blip r:embed="rId5"/>
            <a:stretch>
              <a:fillRect/>
            </a:stretch>
          </p:blipFill>
          <p:spPr>
            <a:xfrm>
              <a:off x="554927" y="1991580"/>
              <a:ext cx="191250" cy="180000"/>
            </a:xfrm>
            <a:prstGeom prst="rect">
              <a:avLst/>
            </a:prstGeom>
          </p:spPr>
        </p:pic>
      </p:grpSp>
    </p:spTree>
    <p:extLst>
      <p:ext uri="{BB962C8B-B14F-4D97-AF65-F5344CB8AC3E}">
        <p14:creationId xmlns:p14="http://schemas.microsoft.com/office/powerpoint/2010/main" val="23059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250" fill="hold"/>
                                        <p:tgtEl>
                                          <p:spTgt spid="9"/>
                                        </p:tgtEl>
                                        <p:attrNameLst>
                                          <p:attrName>ppt_x</p:attrName>
                                        </p:attrNameLst>
                                      </p:cBhvr>
                                      <p:tavLst>
                                        <p:tav tm="0">
                                          <p:val>
                                            <p:strVal val="0-#ppt_w/2"/>
                                          </p:val>
                                        </p:tav>
                                        <p:tav tm="100000">
                                          <p:val>
                                            <p:strVal val="#ppt_x"/>
                                          </p:val>
                                        </p:tav>
                                      </p:tavLst>
                                    </p:anim>
                                    <p:anim calcmode="lin" valueType="num">
                                      <p:cBhvr additive="base">
                                        <p:cTn id="19" dur="25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50" fill="hold"/>
                                        <p:tgtEl>
                                          <p:spTgt spid="27"/>
                                        </p:tgtEl>
                                        <p:attrNameLst>
                                          <p:attrName>ppt_x</p:attrName>
                                        </p:attrNameLst>
                                      </p:cBhvr>
                                      <p:tavLst>
                                        <p:tav tm="0">
                                          <p:val>
                                            <p:strVal val="1+#ppt_w/2"/>
                                          </p:val>
                                        </p:tav>
                                        <p:tav tm="100000">
                                          <p:val>
                                            <p:strVal val="#ppt_x"/>
                                          </p:val>
                                        </p:tav>
                                      </p:tavLst>
                                    </p:anim>
                                    <p:anim calcmode="lin" valueType="num">
                                      <p:cBhvr additive="base">
                                        <p:cTn id="28" dur="25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250" fill="hold"/>
                                        <p:tgtEl>
                                          <p:spTgt spid="28"/>
                                        </p:tgtEl>
                                        <p:attrNameLst>
                                          <p:attrName>ppt_x</p:attrName>
                                        </p:attrNameLst>
                                      </p:cBhvr>
                                      <p:tavLst>
                                        <p:tav tm="0">
                                          <p:val>
                                            <p:strVal val="1+#ppt_w/2"/>
                                          </p:val>
                                        </p:tav>
                                        <p:tav tm="100000">
                                          <p:val>
                                            <p:strVal val="#ppt_x"/>
                                          </p:val>
                                        </p:tav>
                                      </p:tavLst>
                                    </p:anim>
                                    <p:anim calcmode="lin" valueType="num">
                                      <p:cBhvr additive="base">
                                        <p:cTn id="32" dur="250" fill="hold"/>
                                        <p:tgtEl>
                                          <p:spTgt spid="28"/>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
                                        <p:tgtEl>
                                          <p:spTgt spid="25"/>
                                        </p:tgtEl>
                                      </p:cBhvr>
                                    </p:animEffect>
                                  </p:childTnLst>
                                </p:cTn>
                              </p:par>
                            </p:childTnLst>
                          </p:cTn>
                        </p:par>
                        <p:par>
                          <p:cTn id="37" fill="hold">
                            <p:stCondLst>
                              <p:cond delay="1750"/>
                            </p:stCondLst>
                            <p:childTnLst>
                              <p:par>
                                <p:cTn id="38" presetID="10" presetClass="entr" presetSubtype="0"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250"/>
                                        <p:tgtEl>
                                          <p:spTgt spid="30"/>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250"/>
                                        <p:tgtEl>
                                          <p:spTgt spid="33"/>
                                        </p:tgtEl>
                                      </p:cBhvr>
                                    </p:animEffect>
                                  </p:childTnLst>
                                </p:cTn>
                              </p:par>
                            </p:childTnLst>
                          </p:cTn>
                        </p:par>
                        <p:par>
                          <p:cTn id="45" fill="hold">
                            <p:stCondLst>
                              <p:cond delay="2250"/>
                            </p:stCondLst>
                            <p:childTnLst>
                              <p:par>
                                <p:cTn id="46" presetID="10"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250"/>
                                        <p:tgtEl>
                                          <p:spTgt spid="36"/>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9" grpId="0" animBg="1"/>
      <p:bldP spid="13" grpId="0" animBg="1"/>
      <p:bldP spid="14" grpId="0"/>
      <p:bldP spid="15"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ikdörtgen 23"/>
          <p:cNvSpPr/>
          <p:nvPr/>
        </p:nvSpPr>
        <p:spPr>
          <a:xfrm flipH="1">
            <a:off x="7307296" y="-3175"/>
            <a:ext cx="4884703" cy="685800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019" h="6858000">
                <a:moveTo>
                  <a:pt x="0" y="0"/>
                </a:moveTo>
                <a:lnTo>
                  <a:pt x="3824748" y="0"/>
                </a:lnTo>
                <a:lnTo>
                  <a:pt x="5919019" y="6858000"/>
                </a:lnTo>
                <a:lnTo>
                  <a:pt x="0" y="6858000"/>
                </a:lnTo>
                <a:lnTo>
                  <a:pt x="0" y="0"/>
                </a:lnTo>
                <a:close/>
              </a:path>
            </a:pathLst>
          </a:custGeom>
          <a:blipFill dpi="0" rotWithShape="1">
            <a:blip r:embed="rId3" cstate="screen">
              <a:alphaModFix amt="92000"/>
              <a:extLst>
                <a:ext uri="{28A0092B-C50C-407E-A947-70E740481C1C}">
                  <a14:useLocalDpi xmlns:a14="http://schemas.microsoft.com/office/drawing/2010/main"/>
                </a:ext>
              </a:extLst>
            </a:blip>
            <a:srcRect/>
            <a:stretch>
              <a:fillRect t="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5249194" cy="1938992"/>
          </a:xfrm>
          <a:prstGeom prst="rect">
            <a:avLst/>
          </a:prstGeom>
          <a:noFill/>
        </p:spPr>
        <p:txBody>
          <a:bodyPr wrap="none" rtlCol="0">
            <a:spAutoFit/>
          </a:bodyPr>
          <a:lstStyle/>
          <a:p>
            <a:r>
              <a:rPr lang="tr-TR" sz="6000" b="1" dirty="0"/>
              <a:t>Alkol bağımlılığı</a:t>
            </a:r>
          </a:p>
          <a:p>
            <a:r>
              <a:rPr lang="tr-TR" sz="6000" b="1" dirty="0"/>
              <a:t>nasıl oluşur?</a:t>
            </a: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solidFill>
                  </a:rPr>
                  <a:t>06</a:t>
                </a:r>
              </a:p>
            </p:txBody>
          </p:sp>
        </p:grpSp>
        <p:pic>
          <p:nvPicPr>
            <p:cNvPr id="123" name="Resim 122"/>
            <p:cNvPicPr>
              <a:picLocks noChangeAspect="1"/>
            </p:cNvPicPr>
            <p:nvPr/>
          </p:nvPicPr>
          <p:blipFill>
            <a:blip r:embed="rId4"/>
            <a:stretch>
              <a:fillRect/>
            </a:stretch>
          </p:blipFill>
          <p:spPr>
            <a:xfrm>
              <a:off x="356650" y="5244614"/>
              <a:ext cx="2148750" cy="1035000"/>
            </a:xfrm>
            <a:prstGeom prst="rect">
              <a:avLst/>
            </a:prstGeom>
          </p:spPr>
        </p:pic>
      </p:grpSp>
      <p:sp>
        <p:nvSpPr>
          <p:cNvPr id="28" name="Dikdörtgen 24"/>
          <p:cNvSpPr/>
          <p:nvPr/>
        </p:nvSpPr>
        <p:spPr>
          <a:xfrm flipH="1">
            <a:off x="7046751" y="-9525"/>
            <a:ext cx="1999371" cy="6877357"/>
          </a:xfrm>
          <a:custGeom>
            <a:avLst/>
            <a:gdLst>
              <a:gd name="connsiteX0" fmla="*/ 0 w 442451"/>
              <a:gd name="connsiteY0" fmla="*/ 0 h 6854825"/>
              <a:gd name="connsiteX1" fmla="*/ 442451 w 442451"/>
              <a:gd name="connsiteY1" fmla="*/ 0 h 6854825"/>
              <a:gd name="connsiteX2" fmla="*/ 442451 w 442451"/>
              <a:gd name="connsiteY2" fmla="*/ 6854825 h 6854825"/>
              <a:gd name="connsiteX3" fmla="*/ 0 w 442451"/>
              <a:gd name="connsiteY3" fmla="*/ 6854825 h 6854825"/>
              <a:gd name="connsiteX4" fmla="*/ 0 w 442451"/>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0 w 2546554"/>
              <a:gd name="connsiteY3" fmla="*/ 6854825 h 6854825"/>
              <a:gd name="connsiteX4" fmla="*/ 0 w 2546554"/>
              <a:gd name="connsiteY4" fmla="*/ 0 h 6854825"/>
              <a:gd name="connsiteX0" fmla="*/ 0 w 2546554"/>
              <a:gd name="connsiteY0" fmla="*/ 0 h 6854825"/>
              <a:gd name="connsiteX1" fmla="*/ 442451 w 2546554"/>
              <a:gd name="connsiteY1" fmla="*/ 0 h 6854825"/>
              <a:gd name="connsiteX2" fmla="*/ 2546554 w 2546554"/>
              <a:gd name="connsiteY2" fmla="*/ 6854825 h 6854825"/>
              <a:gd name="connsiteX3" fmla="*/ 2025445 w 2546554"/>
              <a:gd name="connsiteY3" fmla="*/ 6844993 h 6854825"/>
              <a:gd name="connsiteX4" fmla="*/ 0 w 2546554"/>
              <a:gd name="connsiteY4" fmla="*/ 0 h 6854825"/>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64657"/>
              <a:gd name="connsiteX1" fmla="*/ 442451 w 2546554"/>
              <a:gd name="connsiteY1" fmla="*/ 0 h 6864657"/>
              <a:gd name="connsiteX2" fmla="*/ 2546554 w 2546554"/>
              <a:gd name="connsiteY2" fmla="*/ 6854825 h 6864657"/>
              <a:gd name="connsiteX3" fmla="*/ 2045109 w 2546554"/>
              <a:gd name="connsiteY3" fmla="*/ 6864657 h 6864657"/>
              <a:gd name="connsiteX4" fmla="*/ 0 w 2546554"/>
              <a:gd name="connsiteY4" fmla="*/ 0 h 6864657"/>
              <a:gd name="connsiteX0" fmla="*/ 0 w 2546554"/>
              <a:gd name="connsiteY0" fmla="*/ 0 h 6858307"/>
              <a:gd name="connsiteX1" fmla="*/ 442451 w 2546554"/>
              <a:gd name="connsiteY1" fmla="*/ 0 h 6858307"/>
              <a:gd name="connsiteX2" fmla="*/ 2546554 w 2546554"/>
              <a:gd name="connsiteY2" fmla="*/ 6854825 h 6858307"/>
              <a:gd name="connsiteX3" fmla="*/ 2048284 w 2546554"/>
              <a:gd name="connsiteY3" fmla="*/ 6858307 h 6858307"/>
              <a:gd name="connsiteX4" fmla="*/ 0 w 2546554"/>
              <a:gd name="connsiteY4" fmla="*/ 0 h 6858307"/>
              <a:gd name="connsiteX0" fmla="*/ 0 w 2546554"/>
              <a:gd name="connsiteY0" fmla="*/ 0 h 6858307"/>
              <a:gd name="connsiteX1" fmla="*/ 442451 w 2546554"/>
              <a:gd name="connsiteY1" fmla="*/ 0 h 6858307"/>
              <a:gd name="connsiteX2" fmla="*/ 2546554 w 2546554"/>
              <a:gd name="connsiteY2" fmla="*/ 6854825 h 6858307"/>
              <a:gd name="connsiteX3" fmla="*/ 2076859 w 2546554"/>
              <a:gd name="connsiteY3" fmla="*/ 6858307 h 6858307"/>
              <a:gd name="connsiteX4" fmla="*/ 0 w 2546554"/>
              <a:gd name="connsiteY4" fmla="*/ 0 h 6858307"/>
              <a:gd name="connsiteX0" fmla="*/ 0 w 2546554"/>
              <a:gd name="connsiteY0" fmla="*/ 0 h 6867832"/>
              <a:gd name="connsiteX1" fmla="*/ 442451 w 2546554"/>
              <a:gd name="connsiteY1" fmla="*/ 0 h 6867832"/>
              <a:gd name="connsiteX2" fmla="*/ 2546554 w 2546554"/>
              <a:gd name="connsiteY2" fmla="*/ 6854825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105434 w 2546554"/>
              <a:gd name="connsiteY3" fmla="*/ 6867832 h 6867832"/>
              <a:gd name="connsiteX4" fmla="*/ 0 w 2546554"/>
              <a:gd name="connsiteY4" fmla="*/ 0 h 6867832"/>
              <a:gd name="connsiteX0" fmla="*/ 0 w 2546554"/>
              <a:gd name="connsiteY0" fmla="*/ 0 h 6867832"/>
              <a:gd name="connsiteX1" fmla="*/ 442451 w 2546554"/>
              <a:gd name="connsiteY1" fmla="*/ 0 h 6867832"/>
              <a:gd name="connsiteX2" fmla="*/ 2546554 w 2546554"/>
              <a:gd name="connsiteY2" fmla="*/ 6864350 h 6867832"/>
              <a:gd name="connsiteX3" fmla="*/ 2086384 w 2546554"/>
              <a:gd name="connsiteY3" fmla="*/ 6867832 h 6867832"/>
              <a:gd name="connsiteX4" fmla="*/ 0 w 2546554"/>
              <a:gd name="connsiteY4" fmla="*/ 0 h 6867832"/>
              <a:gd name="connsiteX0" fmla="*/ 0 w 2422729"/>
              <a:gd name="connsiteY0" fmla="*/ 0 h 6877357"/>
              <a:gd name="connsiteX1" fmla="*/ 318626 w 2422729"/>
              <a:gd name="connsiteY1" fmla="*/ 9525 h 6877357"/>
              <a:gd name="connsiteX2" fmla="*/ 2422729 w 2422729"/>
              <a:gd name="connsiteY2" fmla="*/ 6873875 h 6877357"/>
              <a:gd name="connsiteX3" fmla="*/ 1962559 w 2422729"/>
              <a:gd name="connsiteY3" fmla="*/ 6877357 h 6877357"/>
              <a:gd name="connsiteX4" fmla="*/ 0 w 2422729"/>
              <a:gd name="connsiteY4" fmla="*/ 0 h 6877357"/>
              <a:gd name="connsiteX0" fmla="*/ 0 w 2422729"/>
              <a:gd name="connsiteY0" fmla="*/ 0 h 6896407"/>
              <a:gd name="connsiteX1" fmla="*/ 318626 w 2422729"/>
              <a:gd name="connsiteY1" fmla="*/ 9525 h 6896407"/>
              <a:gd name="connsiteX2" fmla="*/ 2422729 w 2422729"/>
              <a:gd name="connsiteY2" fmla="*/ 6873875 h 6896407"/>
              <a:gd name="connsiteX3" fmla="*/ 2086384 w 2422729"/>
              <a:gd name="connsiteY3" fmla="*/ 6896407 h 6896407"/>
              <a:gd name="connsiteX4" fmla="*/ 0 w 2422729"/>
              <a:gd name="connsiteY4" fmla="*/ 0 h 6896407"/>
              <a:gd name="connsiteX0" fmla="*/ 0 w 2422729"/>
              <a:gd name="connsiteY0" fmla="*/ 0 h 6877357"/>
              <a:gd name="connsiteX1" fmla="*/ 318626 w 2422729"/>
              <a:gd name="connsiteY1" fmla="*/ 9525 h 6877357"/>
              <a:gd name="connsiteX2" fmla="*/ 2422729 w 2422729"/>
              <a:gd name="connsiteY2" fmla="*/ 6873875 h 6877357"/>
              <a:gd name="connsiteX3" fmla="*/ 2086384 w 2422729"/>
              <a:gd name="connsiteY3" fmla="*/ 6877357 h 6877357"/>
              <a:gd name="connsiteX4" fmla="*/ 0 w 2422729"/>
              <a:gd name="connsiteY4" fmla="*/ 0 h 687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729" h="6877357">
                <a:moveTo>
                  <a:pt x="0" y="0"/>
                </a:moveTo>
                <a:lnTo>
                  <a:pt x="318626" y="9525"/>
                </a:lnTo>
                <a:lnTo>
                  <a:pt x="2422729" y="6873875"/>
                </a:lnTo>
                <a:lnTo>
                  <a:pt x="2086384" y="6877357"/>
                </a:lnTo>
                <a:lnTo>
                  <a:pt x="0" y="0"/>
                </a:lnTo>
                <a:close/>
              </a:path>
            </a:pathLst>
          </a:custGeom>
          <a:solidFill>
            <a:srgbClr val="FAB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5" name="Grup 24"/>
          <p:cNvGrpSpPr/>
          <p:nvPr/>
        </p:nvGrpSpPr>
        <p:grpSpPr>
          <a:xfrm>
            <a:off x="554927" y="2513361"/>
            <a:ext cx="5588497" cy="400110"/>
            <a:chOff x="554927" y="1881525"/>
            <a:chExt cx="5588497" cy="400110"/>
          </a:xfrm>
        </p:grpSpPr>
        <p:sp>
          <p:nvSpPr>
            <p:cNvPr id="26" name="Metin kutusu 25"/>
            <p:cNvSpPr txBox="1"/>
            <p:nvPr/>
          </p:nvSpPr>
          <p:spPr>
            <a:xfrm>
              <a:off x="746177" y="1881525"/>
              <a:ext cx="5397247" cy="400110"/>
            </a:xfrm>
            <a:prstGeom prst="rect">
              <a:avLst/>
            </a:prstGeom>
            <a:noFill/>
          </p:spPr>
          <p:txBody>
            <a:bodyPr wrap="none" rtlCol="0">
              <a:spAutoFit/>
            </a:bodyPr>
            <a:lstStyle/>
            <a:p>
              <a:r>
                <a:rPr lang="tr-TR" sz="2000" dirty="0">
                  <a:solidFill>
                    <a:srgbClr val="E61F4F"/>
                  </a:solidFill>
                </a:rPr>
                <a:t>İçme isteği: </a:t>
              </a:r>
              <a:r>
                <a:rPr lang="tr-TR" sz="2000" dirty="0">
                  <a:solidFill>
                    <a:srgbClr val="575757"/>
                  </a:solidFill>
                </a:rPr>
                <a:t>İçmeye karşı duyulan güçlü istek, arzu.</a:t>
              </a:r>
            </a:p>
          </p:txBody>
        </p:sp>
        <p:pic>
          <p:nvPicPr>
            <p:cNvPr id="29" name="Resim 28"/>
            <p:cNvPicPr>
              <a:picLocks noChangeAspect="1"/>
            </p:cNvPicPr>
            <p:nvPr/>
          </p:nvPicPr>
          <p:blipFill>
            <a:blip r:embed="rId5"/>
            <a:stretch>
              <a:fillRect/>
            </a:stretch>
          </p:blipFill>
          <p:spPr>
            <a:xfrm>
              <a:off x="554927" y="1991580"/>
              <a:ext cx="191250" cy="180000"/>
            </a:xfrm>
            <a:prstGeom prst="rect">
              <a:avLst/>
            </a:prstGeom>
          </p:spPr>
        </p:pic>
      </p:grpSp>
      <p:grpSp>
        <p:nvGrpSpPr>
          <p:cNvPr id="30" name="Grup 29"/>
          <p:cNvGrpSpPr/>
          <p:nvPr/>
        </p:nvGrpSpPr>
        <p:grpSpPr>
          <a:xfrm>
            <a:off x="554927" y="2897432"/>
            <a:ext cx="6403656" cy="400110"/>
            <a:chOff x="554927" y="1881525"/>
            <a:chExt cx="6403656" cy="400110"/>
          </a:xfrm>
        </p:grpSpPr>
        <p:sp>
          <p:nvSpPr>
            <p:cNvPr id="31" name="Metin kutusu 30"/>
            <p:cNvSpPr txBox="1"/>
            <p:nvPr/>
          </p:nvSpPr>
          <p:spPr>
            <a:xfrm>
              <a:off x="746177" y="1881525"/>
              <a:ext cx="6212406" cy="400110"/>
            </a:xfrm>
            <a:prstGeom prst="rect">
              <a:avLst/>
            </a:prstGeom>
            <a:noFill/>
          </p:spPr>
          <p:txBody>
            <a:bodyPr wrap="none" rtlCol="0">
              <a:spAutoFit/>
            </a:bodyPr>
            <a:lstStyle/>
            <a:p>
              <a:r>
                <a:rPr lang="tr-TR" sz="2000" dirty="0">
                  <a:solidFill>
                    <a:srgbClr val="E61F4F"/>
                  </a:solidFill>
                </a:rPr>
                <a:t>Kontrol kaybı: </a:t>
              </a:r>
              <a:r>
                <a:rPr lang="tr-TR" sz="2000" dirty="0">
                  <a:solidFill>
                    <a:srgbClr val="575757"/>
                  </a:solidFill>
                </a:rPr>
                <a:t>Kişinin alkol alırken kendini sınırlayamaması.</a:t>
              </a:r>
            </a:p>
          </p:txBody>
        </p:sp>
        <p:pic>
          <p:nvPicPr>
            <p:cNvPr id="32" name="Resim 31"/>
            <p:cNvPicPr>
              <a:picLocks noChangeAspect="1"/>
            </p:cNvPicPr>
            <p:nvPr/>
          </p:nvPicPr>
          <p:blipFill>
            <a:blip r:embed="rId5"/>
            <a:stretch>
              <a:fillRect/>
            </a:stretch>
          </p:blipFill>
          <p:spPr>
            <a:xfrm>
              <a:off x="554927" y="1991580"/>
              <a:ext cx="191250" cy="180000"/>
            </a:xfrm>
            <a:prstGeom prst="rect">
              <a:avLst/>
            </a:prstGeom>
          </p:spPr>
        </p:pic>
      </p:grpSp>
      <p:grpSp>
        <p:nvGrpSpPr>
          <p:cNvPr id="33" name="Grup 32"/>
          <p:cNvGrpSpPr/>
          <p:nvPr/>
        </p:nvGrpSpPr>
        <p:grpSpPr>
          <a:xfrm>
            <a:off x="554927" y="3274907"/>
            <a:ext cx="5782652" cy="1015663"/>
            <a:chOff x="554927" y="1881525"/>
            <a:chExt cx="5782652" cy="1015663"/>
          </a:xfrm>
        </p:grpSpPr>
        <p:sp>
          <p:nvSpPr>
            <p:cNvPr id="34" name="Metin kutusu 33"/>
            <p:cNvSpPr txBox="1"/>
            <p:nvPr/>
          </p:nvSpPr>
          <p:spPr>
            <a:xfrm>
              <a:off x="746177" y="1881525"/>
              <a:ext cx="5591402" cy="1015663"/>
            </a:xfrm>
            <a:prstGeom prst="rect">
              <a:avLst/>
            </a:prstGeom>
            <a:noFill/>
          </p:spPr>
          <p:txBody>
            <a:bodyPr wrap="none" rtlCol="0">
              <a:spAutoFit/>
            </a:bodyPr>
            <a:lstStyle/>
            <a:p>
              <a:r>
                <a:rPr lang="tr-TR" sz="2000" dirty="0">
                  <a:solidFill>
                    <a:srgbClr val="E61F4F"/>
                  </a:solidFill>
                </a:rPr>
                <a:t>Fiziksel bağımlılık:</a:t>
              </a:r>
              <a:r>
                <a:rPr lang="tr-TR" sz="2000" dirty="0">
                  <a:solidFill>
                    <a:srgbClr val="575757"/>
                  </a:solidFill>
                </a:rPr>
                <a:t> Uzun süre alkol kullanıp bırakmak</a:t>
              </a:r>
            </a:p>
            <a:p>
              <a:r>
                <a:rPr lang="tr-TR" sz="2000" dirty="0">
                  <a:solidFill>
                    <a:srgbClr val="575757"/>
                  </a:solidFill>
                </a:rPr>
                <a:t>isteyen kişilerde görülen mide bulantısı, terleme,</a:t>
              </a:r>
            </a:p>
            <a:p>
              <a:r>
                <a:rPr lang="tr-TR" sz="2000" dirty="0">
                  <a:solidFill>
                    <a:srgbClr val="575757"/>
                  </a:solidFill>
                </a:rPr>
                <a:t>titreme ve </a:t>
              </a:r>
              <a:r>
                <a:rPr lang="tr-TR" sz="2000" dirty="0" err="1">
                  <a:solidFill>
                    <a:srgbClr val="575757"/>
                  </a:solidFill>
                </a:rPr>
                <a:t>anksiyete</a:t>
              </a:r>
              <a:r>
                <a:rPr lang="tr-TR" sz="2000" dirty="0">
                  <a:solidFill>
                    <a:srgbClr val="575757"/>
                  </a:solidFill>
                </a:rPr>
                <a:t> gibi belirtiler. </a:t>
              </a:r>
            </a:p>
          </p:txBody>
        </p:sp>
        <p:pic>
          <p:nvPicPr>
            <p:cNvPr id="35" name="Resim 34"/>
            <p:cNvPicPr>
              <a:picLocks noChangeAspect="1"/>
            </p:cNvPicPr>
            <p:nvPr/>
          </p:nvPicPr>
          <p:blipFill>
            <a:blip r:embed="rId5"/>
            <a:stretch>
              <a:fillRect/>
            </a:stretch>
          </p:blipFill>
          <p:spPr>
            <a:xfrm>
              <a:off x="554927" y="1991580"/>
              <a:ext cx="191250" cy="180000"/>
            </a:xfrm>
            <a:prstGeom prst="rect">
              <a:avLst/>
            </a:prstGeom>
          </p:spPr>
        </p:pic>
      </p:grpSp>
      <p:grpSp>
        <p:nvGrpSpPr>
          <p:cNvPr id="36" name="Grup 35"/>
          <p:cNvGrpSpPr/>
          <p:nvPr/>
        </p:nvGrpSpPr>
        <p:grpSpPr>
          <a:xfrm>
            <a:off x="554927" y="4199518"/>
            <a:ext cx="7163396" cy="707886"/>
            <a:chOff x="554927" y="1881525"/>
            <a:chExt cx="7163396" cy="707886"/>
          </a:xfrm>
        </p:grpSpPr>
        <p:sp>
          <p:nvSpPr>
            <p:cNvPr id="37" name="Metin kutusu 36"/>
            <p:cNvSpPr txBox="1"/>
            <p:nvPr/>
          </p:nvSpPr>
          <p:spPr>
            <a:xfrm>
              <a:off x="746177" y="1881525"/>
              <a:ext cx="6972146" cy="707886"/>
            </a:xfrm>
            <a:prstGeom prst="rect">
              <a:avLst/>
            </a:prstGeom>
            <a:noFill/>
          </p:spPr>
          <p:txBody>
            <a:bodyPr wrap="square" rtlCol="0">
              <a:spAutoFit/>
            </a:bodyPr>
            <a:lstStyle/>
            <a:p>
              <a:r>
                <a:rPr lang="tr-TR" sz="2000" dirty="0">
                  <a:solidFill>
                    <a:srgbClr val="E61F4F"/>
                  </a:solidFill>
                </a:rPr>
                <a:t>Tolerans: </a:t>
              </a:r>
              <a:r>
                <a:rPr lang="tr-TR" sz="2000" dirty="0">
                  <a:solidFill>
                    <a:srgbClr val="575757"/>
                  </a:solidFill>
                </a:rPr>
                <a:t>İlk kullanımdan itibaren giderek daha</a:t>
              </a:r>
            </a:p>
            <a:p>
              <a:r>
                <a:rPr lang="tr-TR" sz="2000" dirty="0">
                  <a:solidFill>
                    <a:srgbClr val="575757"/>
                  </a:solidFill>
                </a:rPr>
                <a:t>fazla alkol içme ihtiyacı duyulması.</a:t>
              </a:r>
            </a:p>
          </p:txBody>
        </p:sp>
        <p:pic>
          <p:nvPicPr>
            <p:cNvPr id="38" name="Resim 37"/>
            <p:cNvPicPr>
              <a:picLocks noChangeAspect="1"/>
            </p:cNvPicPr>
            <p:nvPr/>
          </p:nvPicPr>
          <p:blipFill>
            <a:blip r:embed="rId5"/>
            <a:stretch>
              <a:fillRect/>
            </a:stretch>
          </p:blipFill>
          <p:spPr>
            <a:xfrm>
              <a:off x="554927" y="1991580"/>
              <a:ext cx="191250" cy="180000"/>
            </a:xfrm>
            <a:prstGeom prst="rect">
              <a:avLst/>
            </a:prstGeom>
          </p:spPr>
        </p:pic>
      </p:grpSp>
    </p:spTree>
    <p:extLst>
      <p:ext uri="{BB962C8B-B14F-4D97-AF65-F5344CB8AC3E}">
        <p14:creationId xmlns:p14="http://schemas.microsoft.com/office/powerpoint/2010/main" val="231474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250" fill="hold"/>
                                        <p:tgtEl>
                                          <p:spTgt spid="9"/>
                                        </p:tgtEl>
                                        <p:attrNameLst>
                                          <p:attrName>ppt_x</p:attrName>
                                        </p:attrNameLst>
                                      </p:cBhvr>
                                      <p:tavLst>
                                        <p:tav tm="0">
                                          <p:val>
                                            <p:strVal val="0-#ppt_w/2"/>
                                          </p:val>
                                        </p:tav>
                                        <p:tav tm="100000">
                                          <p:val>
                                            <p:strVal val="#ppt_x"/>
                                          </p:val>
                                        </p:tav>
                                      </p:tavLst>
                                    </p:anim>
                                    <p:anim calcmode="lin" valueType="num">
                                      <p:cBhvr additive="base">
                                        <p:cTn id="19" dur="250" fill="hold"/>
                                        <p:tgtEl>
                                          <p:spTgt spid="9"/>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50" fill="hold"/>
                                        <p:tgtEl>
                                          <p:spTgt spid="27"/>
                                        </p:tgtEl>
                                        <p:attrNameLst>
                                          <p:attrName>ppt_x</p:attrName>
                                        </p:attrNameLst>
                                      </p:cBhvr>
                                      <p:tavLst>
                                        <p:tav tm="0">
                                          <p:val>
                                            <p:strVal val="1+#ppt_w/2"/>
                                          </p:val>
                                        </p:tav>
                                        <p:tav tm="100000">
                                          <p:val>
                                            <p:strVal val="#ppt_x"/>
                                          </p:val>
                                        </p:tav>
                                      </p:tavLst>
                                    </p:anim>
                                    <p:anim calcmode="lin" valueType="num">
                                      <p:cBhvr additive="base">
                                        <p:cTn id="28" dur="25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250" fill="hold"/>
                                        <p:tgtEl>
                                          <p:spTgt spid="28"/>
                                        </p:tgtEl>
                                        <p:attrNameLst>
                                          <p:attrName>ppt_x</p:attrName>
                                        </p:attrNameLst>
                                      </p:cBhvr>
                                      <p:tavLst>
                                        <p:tav tm="0">
                                          <p:val>
                                            <p:strVal val="1+#ppt_w/2"/>
                                          </p:val>
                                        </p:tav>
                                        <p:tav tm="100000">
                                          <p:val>
                                            <p:strVal val="#ppt_x"/>
                                          </p:val>
                                        </p:tav>
                                      </p:tavLst>
                                    </p:anim>
                                    <p:anim calcmode="lin" valueType="num">
                                      <p:cBhvr additive="base">
                                        <p:cTn id="32" dur="250" fill="hold"/>
                                        <p:tgtEl>
                                          <p:spTgt spid="28"/>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
                                        <p:tgtEl>
                                          <p:spTgt spid="25"/>
                                        </p:tgtEl>
                                      </p:cBhvr>
                                    </p:animEffect>
                                  </p:childTnLst>
                                </p:cTn>
                              </p:par>
                            </p:childTnLst>
                          </p:cTn>
                        </p:par>
                        <p:par>
                          <p:cTn id="37" fill="hold">
                            <p:stCondLst>
                              <p:cond delay="1750"/>
                            </p:stCondLst>
                            <p:childTnLst>
                              <p:par>
                                <p:cTn id="38" presetID="10" presetClass="entr" presetSubtype="0"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250"/>
                                        <p:tgtEl>
                                          <p:spTgt spid="30"/>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250"/>
                                        <p:tgtEl>
                                          <p:spTgt spid="33"/>
                                        </p:tgtEl>
                                      </p:cBhvr>
                                    </p:animEffect>
                                  </p:childTnLst>
                                </p:cTn>
                              </p:par>
                            </p:childTnLst>
                          </p:cTn>
                        </p:par>
                        <p:par>
                          <p:cTn id="45" fill="hold">
                            <p:stCondLst>
                              <p:cond delay="2250"/>
                            </p:stCondLst>
                            <p:childTnLst>
                              <p:par>
                                <p:cTn id="46" presetID="10"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9" grpId="0" animBg="1"/>
      <p:bldP spid="13" grpId="0" animBg="1"/>
      <p:bldP spid="14" grpId="0"/>
      <p:bldP spid="15"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FAB529"/>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rgbClr val="DADADA"/>
                    </a:solidFill>
                  </a:rPr>
                  <a:t>07</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388099"/>
            <a:ext cx="5536709" cy="1015663"/>
          </a:xfrm>
          <a:prstGeom prst="rect">
            <a:avLst/>
          </a:prstGeom>
          <a:noFill/>
        </p:spPr>
        <p:txBody>
          <a:bodyPr wrap="none" rtlCol="0">
            <a:spAutoFit/>
          </a:bodyPr>
          <a:lstStyle/>
          <a:p>
            <a:r>
              <a:rPr lang="tr-TR" sz="6000" b="1" dirty="0"/>
              <a:t>Felaketin boyutu</a:t>
            </a:r>
          </a:p>
        </p:txBody>
      </p:sp>
      <p:grpSp>
        <p:nvGrpSpPr>
          <p:cNvPr id="32" name="Grup 31"/>
          <p:cNvGrpSpPr/>
          <p:nvPr/>
        </p:nvGrpSpPr>
        <p:grpSpPr>
          <a:xfrm>
            <a:off x="554927" y="1713675"/>
            <a:ext cx="7462918" cy="646331"/>
            <a:chOff x="554927" y="2447025"/>
            <a:chExt cx="7462918" cy="646331"/>
          </a:xfrm>
        </p:grpSpPr>
        <p:sp>
          <p:nvSpPr>
            <p:cNvPr id="33" name="Dikdörtgen 32"/>
            <p:cNvSpPr/>
            <p:nvPr/>
          </p:nvSpPr>
          <p:spPr>
            <a:xfrm>
              <a:off x="746177" y="2447025"/>
              <a:ext cx="7271668" cy="646331"/>
            </a:xfrm>
            <a:prstGeom prst="rect">
              <a:avLst/>
            </a:prstGeom>
          </p:spPr>
          <p:txBody>
            <a:bodyPr wrap="square">
              <a:spAutoFit/>
            </a:bodyPr>
            <a:lstStyle/>
            <a:p>
              <a:r>
                <a:rPr lang="tr-TR" dirty="0">
                  <a:solidFill>
                    <a:srgbClr val="575757"/>
                  </a:solidFill>
                </a:rPr>
                <a:t>Dünyada yaklaşık 2 milyar kişi alkollü içki tüketiyor. Bu kişilerin yaklaşık 76 milyonunun alkol bağımlısı olduğu tahmin edilmektedir.</a:t>
              </a:r>
            </a:p>
          </p:txBody>
        </p:sp>
        <p:pic>
          <p:nvPicPr>
            <p:cNvPr id="34" name="Resim 33"/>
            <p:cNvPicPr>
              <a:picLocks noChangeAspect="1"/>
            </p:cNvPicPr>
            <p:nvPr/>
          </p:nvPicPr>
          <p:blipFill>
            <a:blip r:embed="rId4"/>
            <a:stretch>
              <a:fillRect/>
            </a:stretch>
          </p:blipFill>
          <p:spPr>
            <a:xfrm>
              <a:off x="554927" y="2549458"/>
              <a:ext cx="191250" cy="180000"/>
            </a:xfrm>
            <a:prstGeom prst="rect">
              <a:avLst/>
            </a:prstGeom>
          </p:spPr>
        </p:pic>
      </p:grpSp>
      <p:sp>
        <p:nvSpPr>
          <p:cNvPr id="55" name="Oval 5"/>
          <p:cNvSpPr>
            <a:spLocks noChangeArrowheads="1"/>
          </p:cNvSpPr>
          <p:nvPr/>
        </p:nvSpPr>
        <p:spPr bwMode="auto">
          <a:xfrm>
            <a:off x="8386019" y="842116"/>
            <a:ext cx="3109692" cy="3109691"/>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6" name="Oval 6"/>
          <p:cNvSpPr>
            <a:spLocks noChangeArrowheads="1"/>
          </p:cNvSpPr>
          <p:nvPr/>
        </p:nvSpPr>
        <p:spPr bwMode="auto">
          <a:xfrm flipH="1">
            <a:off x="8706490" y="1162588"/>
            <a:ext cx="2470075" cy="2471302"/>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nvGrpSpPr>
          <p:cNvPr id="16" name="Grup 15"/>
          <p:cNvGrpSpPr/>
          <p:nvPr/>
        </p:nvGrpSpPr>
        <p:grpSpPr>
          <a:xfrm>
            <a:off x="554927" y="2494954"/>
            <a:ext cx="7462918" cy="646331"/>
            <a:chOff x="554927" y="2447025"/>
            <a:chExt cx="7462918" cy="646331"/>
          </a:xfrm>
        </p:grpSpPr>
        <p:sp>
          <p:nvSpPr>
            <p:cNvPr id="17" name="Dikdörtgen 16"/>
            <p:cNvSpPr/>
            <p:nvPr/>
          </p:nvSpPr>
          <p:spPr>
            <a:xfrm>
              <a:off x="746177" y="2447025"/>
              <a:ext cx="7271668" cy="646331"/>
            </a:xfrm>
            <a:prstGeom prst="rect">
              <a:avLst/>
            </a:prstGeom>
          </p:spPr>
          <p:txBody>
            <a:bodyPr wrap="square">
              <a:spAutoFit/>
            </a:bodyPr>
            <a:lstStyle/>
            <a:p>
              <a:r>
                <a:rPr lang="tr-TR" dirty="0">
                  <a:solidFill>
                    <a:srgbClr val="575757"/>
                  </a:solidFill>
                </a:rPr>
                <a:t>Alkol kullanımına bağlı olarak yılda 3 milyon 300 bin kişi</a:t>
              </a:r>
            </a:p>
            <a:p>
              <a:r>
                <a:rPr lang="tr-TR" dirty="0">
                  <a:solidFill>
                    <a:srgbClr val="575757"/>
                  </a:solidFill>
                </a:rPr>
                <a:t>hayatını kaybetmektedir.</a:t>
              </a:r>
            </a:p>
          </p:txBody>
        </p:sp>
        <p:pic>
          <p:nvPicPr>
            <p:cNvPr id="18" name="Resim 17"/>
            <p:cNvPicPr>
              <a:picLocks noChangeAspect="1"/>
            </p:cNvPicPr>
            <p:nvPr/>
          </p:nvPicPr>
          <p:blipFill>
            <a:blip r:embed="rId4"/>
            <a:stretch>
              <a:fillRect/>
            </a:stretch>
          </p:blipFill>
          <p:spPr>
            <a:xfrm>
              <a:off x="554927" y="2549458"/>
              <a:ext cx="191250" cy="180000"/>
            </a:xfrm>
            <a:prstGeom prst="rect">
              <a:avLst/>
            </a:prstGeom>
          </p:spPr>
        </p:pic>
      </p:grpSp>
      <p:grpSp>
        <p:nvGrpSpPr>
          <p:cNvPr id="19" name="Grup 18"/>
          <p:cNvGrpSpPr/>
          <p:nvPr/>
        </p:nvGrpSpPr>
        <p:grpSpPr>
          <a:xfrm>
            <a:off x="554927" y="3323991"/>
            <a:ext cx="7462918" cy="369332"/>
            <a:chOff x="554927" y="2447025"/>
            <a:chExt cx="7462918" cy="369332"/>
          </a:xfrm>
        </p:grpSpPr>
        <p:sp>
          <p:nvSpPr>
            <p:cNvPr id="20" name="Dikdörtgen 19"/>
            <p:cNvSpPr/>
            <p:nvPr/>
          </p:nvSpPr>
          <p:spPr>
            <a:xfrm>
              <a:off x="746177" y="2447025"/>
              <a:ext cx="7271668" cy="369332"/>
            </a:xfrm>
            <a:prstGeom prst="rect">
              <a:avLst/>
            </a:prstGeom>
          </p:spPr>
          <p:txBody>
            <a:bodyPr wrap="square">
              <a:spAutoFit/>
            </a:bodyPr>
            <a:lstStyle/>
            <a:p>
              <a:r>
                <a:rPr lang="tr-TR" dirty="0">
                  <a:solidFill>
                    <a:srgbClr val="575757"/>
                  </a:solidFill>
                </a:rPr>
                <a:t>Ülkemizde 17 milyon civarında alkol kullanan kişi bulunmaktadır.</a:t>
              </a:r>
            </a:p>
          </p:txBody>
        </p:sp>
        <p:pic>
          <p:nvPicPr>
            <p:cNvPr id="21" name="Resim 20"/>
            <p:cNvPicPr>
              <a:picLocks noChangeAspect="1"/>
            </p:cNvPicPr>
            <p:nvPr/>
          </p:nvPicPr>
          <p:blipFill>
            <a:blip r:embed="rId4"/>
            <a:stretch>
              <a:fillRect/>
            </a:stretch>
          </p:blipFill>
          <p:spPr>
            <a:xfrm>
              <a:off x="554927" y="2549458"/>
              <a:ext cx="191250" cy="180000"/>
            </a:xfrm>
            <a:prstGeom prst="rect">
              <a:avLst/>
            </a:prstGeom>
          </p:spPr>
        </p:pic>
      </p:grpSp>
      <p:grpSp>
        <p:nvGrpSpPr>
          <p:cNvPr id="22" name="Grup 21"/>
          <p:cNvGrpSpPr/>
          <p:nvPr/>
        </p:nvGrpSpPr>
        <p:grpSpPr>
          <a:xfrm>
            <a:off x="554927" y="3860381"/>
            <a:ext cx="7462918" cy="923330"/>
            <a:chOff x="554927" y="2447025"/>
            <a:chExt cx="7462918" cy="923330"/>
          </a:xfrm>
        </p:grpSpPr>
        <p:sp>
          <p:nvSpPr>
            <p:cNvPr id="23" name="Dikdörtgen 22"/>
            <p:cNvSpPr/>
            <p:nvPr/>
          </p:nvSpPr>
          <p:spPr>
            <a:xfrm>
              <a:off x="746177" y="2447025"/>
              <a:ext cx="7271668" cy="923330"/>
            </a:xfrm>
            <a:prstGeom prst="rect">
              <a:avLst/>
            </a:prstGeom>
          </p:spPr>
          <p:txBody>
            <a:bodyPr wrap="square">
              <a:spAutoFit/>
            </a:bodyPr>
            <a:lstStyle/>
            <a:p>
              <a:r>
                <a:rPr lang="tr-TR" dirty="0">
                  <a:solidFill>
                    <a:srgbClr val="575757"/>
                  </a:solidFill>
                </a:rPr>
                <a:t>Alkolü ilk kez kullanma yaşı ülkemizde maalesef 11’e kadar inmiştir. Alkol</a:t>
              </a:r>
            </a:p>
            <a:p>
              <a:r>
                <a:rPr lang="tr-TR" dirty="0">
                  <a:solidFill>
                    <a:srgbClr val="575757"/>
                  </a:solidFill>
                </a:rPr>
                <a:t>kullanımına başlama yaşı düştükçe ileriki yaşlarda bağımlı</a:t>
              </a:r>
            </a:p>
            <a:p>
              <a:r>
                <a:rPr lang="tr-TR" dirty="0">
                  <a:solidFill>
                    <a:srgbClr val="575757"/>
                  </a:solidFill>
                </a:rPr>
                <a:t>olma riski artmaktadır.</a:t>
              </a:r>
            </a:p>
          </p:txBody>
        </p:sp>
        <p:pic>
          <p:nvPicPr>
            <p:cNvPr id="24" name="Resim 23"/>
            <p:cNvPicPr>
              <a:picLocks noChangeAspect="1"/>
            </p:cNvPicPr>
            <p:nvPr/>
          </p:nvPicPr>
          <p:blipFill>
            <a:blip r:embed="rId4"/>
            <a:stretch>
              <a:fillRect/>
            </a:stretch>
          </p:blipFill>
          <p:spPr>
            <a:xfrm>
              <a:off x="554927" y="2549458"/>
              <a:ext cx="191250" cy="180000"/>
            </a:xfrm>
            <a:prstGeom prst="rect">
              <a:avLst/>
            </a:prstGeom>
          </p:spPr>
        </p:pic>
      </p:grpSp>
    </p:spTree>
    <p:extLst>
      <p:ext uri="{BB962C8B-B14F-4D97-AF65-F5344CB8AC3E}">
        <p14:creationId xmlns:p14="http://schemas.microsoft.com/office/powerpoint/2010/main" val="185652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250"/>
                                        <p:tgtEl>
                                          <p:spTgt spid="55"/>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50"/>
                                        <p:tgtEl>
                                          <p:spTgt spid="56"/>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250"/>
                                        <p:tgtEl>
                                          <p:spTgt spid="32"/>
                                        </p:tgtEl>
                                      </p:cBhvr>
                                    </p:animEffect>
                                  </p:childTnLst>
                                </p:cTn>
                              </p:par>
                            </p:childTnLst>
                          </p:cTn>
                        </p:par>
                        <p:par>
                          <p:cTn id="36" fill="hold">
                            <p:stCondLst>
                              <p:cond delay="175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50"/>
                                        <p:tgtEl>
                                          <p:spTgt spid="16"/>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250"/>
                                        <p:tgtEl>
                                          <p:spTgt spid="19"/>
                                        </p:tgtEl>
                                      </p:cBhvr>
                                    </p:animEffect>
                                  </p:childTnLst>
                                </p:cTn>
                              </p:par>
                            </p:childTnLst>
                          </p:cTn>
                        </p:par>
                        <p:par>
                          <p:cTn id="44" fill="hold">
                            <p:stCondLst>
                              <p:cond delay="225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6" grpId="0" animBg="1"/>
      <p:bldP spid="28" grpId="0"/>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lumMod val="85000"/>
                      </a:schemeClr>
                    </a:solidFill>
                  </a:rPr>
                  <a:t>08</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pic>
        <p:nvPicPr>
          <p:cNvPr id="38" name="Resim 37"/>
          <p:cNvPicPr>
            <a:picLocks noChangeAspect="1"/>
          </p:cNvPicPr>
          <p:nvPr/>
        </p:nvPicPr>
        <p:blipFill>
          <a:blip r:embed="rId4"/>
          <a:stretch>
            <a:fillRect/>
          </a:stretch>
        </p:blipFill>
        <p:spPr>
          <a:xfrm>
            <a:off x="3284993" y="578386"/>
            <a:ext cx="5626091" cy="5643244"/>
          </a:xfrm>
          <a:prstGeom prst="rect">
            <a:avLst/>
          </a:prstGeom>
        </p:spPr>
      </p:pic>
      <p:grpSp>
        <p:nvGrpSpPr>
          <p:cNvPr id="42" name="Grup 41"/>
          <p:cNvGrpSpPr/>
          <p:nvPr/>
        </p:nvGrpSpPr>
        <p:grpSpPr>
          <a:xfrm>
            <a:off x="5013259" y="2660948"/>
            <a:ext cx="2219892" cy="1569660"/>
            <a:chOff x="5111596" y="2507810"/>
            <a:chExt cx="2219892" cy="1569660"/>
          </a:xfrm>
        </p:grpSpPr>
        <p:sp>
          <p:nvSpPr>
            <p:cNvPr id="43" name="Metin kutusu 42"/>
            <p:cNvSpPr txBox="1"/>
            <p:nvPr/>
          </p:nvSpPr>
          <p:spPr>
            <a:xfrm>
              <a:off x="5259126" y="2522950"/>
              <a:ext cx="1366080" cy="830997"/>
            </a:xfrm>
            <a:prstGeom prst="rect">
              <a:avLst/>
            </a:prstGeom>
            <a:noFill/>
          </p:spPr>
          <p:txBody>
            <a:bodyPr wrap="none" rtlCol="0">
              <a:spAutoFit/>
            </a:bodyPr>
            <a:lstStyle/>
            <a:p>
              <a:r>
                <a:rPr lang="tr-TR" sz="4800" b="1" dirty="0">
                  <a:solidFill>
                    <a:srgbClr val="E61F4F"/>
                  </a:solidFill>
                </a:rPr>
                <a:t>nasıl</a:t>
              </a:r>
            </a:p>
          </p:txBody>
        </p:sp>
        <p:sp>
          <p:nvSpPr>
            <p:cNvPr id="44" name="Metin kutusu 43"/>
            <p:cNvSpPr txBox="1"/>
            <p:nvPr/>
          </p:nvSpPr>
          <p:spPr>
            <a:xfrm>
              <a:off x="5111596" y="3013501"/>
              <a:ext cx="1694695" cy="830997"/>
            </a:xfrm>
            <a:prstGeom prst="rect">
              <a:avLst/>
            </a:prstGeom>
            <a:noFill/>
          </p:spPr>
          <p:txBody>
            <a:bodyPr wrap="none" rtlCol="0">
              <a:spAutoFit/>
            </a:bodyPr>
            <a:lstStyle/>
            <a:p>
              <a:r>
                <a:rPr lang="tr-TR" sz="4800" b="1" dirty="0">
                  <a:solidFill>
                    <a:srgbClr val="E61F4F"/>
                  </a:solidFill>
                </a:rPr>
                <a:t>ilerler</a:t>
              </a:r>
            </a:p>
          </p:txBody>
        </p:sp>
        <p:sp>
          <p:nvSpPr>
            <p:cNvPr id="45" name="Metin kutusu 44"/>
            <p:cNvSpPr txBox="1"/>
            <p:nvPr/>
          </p:nvSpPr>
          <p:spPr>
            <a:xfrm>
              <a:off x="6576153" y="2507810"/>
              <a:ext cx="755335" cy="1569660"/>
            </a:xfrm>
            <a:prstGeom prst="rect">
              <a:avLst/>
            </a:prstGeom>
            <a:noFill/>
          </p:spPr>
          <p:txBody>
            <a:bodyPr wrap="none" rtlCol="0">
              <a:spAutoFit/>
            </a:bodyPr>
            <a:lstStyle/>
            <a:p>
              <a:r>
                <a:rPr lang="tr-TR" sz="9600" b="1" dirty="0">
                  <a:solidFill>
                    <a:srgbClr val="E61F4F"/>
                  </a:solidFill>
                </a:rPr>
                <a:t>?</a:t>
              </a:r>
            </a:p>
          </p:txBody>
        </p:sp>
      </p:grpSp>
      <p:sp>
        <p:nvSpPr>
          <p:cNvPr id="46" name="Metin kutusu 45"/>
          <p:cNvSpPr txBox="1"/>
          <p:nvPr/>
        </p:nvSpPr>
        <p:spPr>
          <a:xfrm>
            <a:off x="5702227" y="982155"/>
            <a:ext cx="791627" cy="461665"/>
          </a:xfrm>
          <a:prstGeom prst="rect">
            <a:avLst/>
          </a:prstGeom>
          <a:noFill/>
        </p:spPr>
        <p:txBody>
          <a:bodyPr wrap="none" rtlCol="0">
            <a:spAutoFit/>
          </a:bodyPr>
          <a:lstStyle/>
          <a:p>
            <a:pPr algn="ctr"/>
            <a:r>
              <a:rPr lang="tr-TR" sz="2400" b="1" dirty="0"/>
              <a:t>AĞIZ</a:t>
            </a:r>
          </a:p>
        </p:txBody>
      </p:sp>
      <p:sp>
        <p:nvSpPr>
          <p:cNvPr id="47" name="Metin kutusu 46"/>
          <p:cNvSpPr txBox="1"/>
          <p:nvPr/>
        </p:nvSpPr>
        <p:spPr>
          <a:xfrm>
            <a:off x="7129515" y="1545539"/>
            <a:ext cx="1010213" cy="646331"/>
          </a:xfrm>
          <a:prstGeom prst="rect">
            <a:avLst/>
          </a:prstGeom>
          <a:noFill/>
        </p:spPr>
        <p:txBody>
          <a:bodyPr wrap="none" rtlCol="0">
            <a:spAutoFit/>
          </a:bodyPr>
          <a:lstStyle/>
          <a:p>
            <a:pPr algn="ctr"/>
            <a:r>
              <a:rPr lang="tr-TR" b="1" dirty="0"/>
              <a:t>YEMEK</a:t>
            </a:r>
          </a:p>
          <a:p>
            <a:pPr algn="ctr"/>
            <a:r>
              <a:rPr lang="tr-TR" b="1" dirty="0"/>
              <a:t>BORUSU</a:t>
            </a:r>
          </a:p>
        </p:txBody>
      </p:sp>
      <p:sp>
        <p:nvSpPr>
          <p:cNvPr id="48" name="Metin kutusu 47"/>
          <p:cNvSpPr txBox="1"/>
          <p:nvPr/>
        </p:nvSpPr>
        <p:spPr>
          <a:xfrm>
            <a:off x="7800962" y="3155716"/>
            <a:ext cx="880369" cy="461665"/>
          </a:xfrm>
          <a:prstGeom prst="rect">
            <a:avLst/>
          </a:prstGeom>
          <a:noFill/>
        </p:spPr>
        <p:txBody>
          <a:bodyPr wrap="none" rtlCol="0">
            <a:spAutoFit/>
          </a:bodyPr>
          <a:lstStyle/>
          <a:p>
            <a:pPr algn="ctr"/>
            <a:r>
              <a:rPr lang="tr-TR" sz="2400" b="1" dirty="0"/>
              <a:t>MİDE</a:t>
            </a:r>
          </a:p>
        </p:txBody>
      </p:sp>
      <p:sp>
        <p:nvSpPr>
          <p:cNvPr id="49" name="Metin kutusu 48"/>
          <p:cNvSpPr txBox="1"/>
          <p:nvPr/>
        </p:nvSpPr>
        <p:spPr>
          <a:xfrm>
            <a:off x="7030866" y="4548123"/>
            <a:ext cx="1157176" cy="646331"/>
          </a:xfrm>
          <a:prstGeom prst="rect">
            <a:avLst/>
          </a:prstGeom>
          <a:noFill/>
        </p:spPr>
        <p:txBody>
          <a:bodyPr wrap="none" rtlCol="0">
            <a:spAutoFit/>
          </a:bodyPr>
          <a:lstStyle/>
          <a:p>
            <a:pPr algn="ctr"/>
            <a:r>
              <a:rPr lang="tr-TR" b="1" dirty="0"/>
              <a:t>İNCE</a:t>
            </a:r>
          </a:p>
          <a:p>
            <a:pPr algn="ctr"/>
            <a:r>
              <a:rPr lang="tr-TR" b="1" dirty="0"/>
              <a:t>BAĞIRSAK</a:t>
            </a:r>
          </a:p>
        </p:txBody>
      </p:sp>
      <p:sp>
        <p:nvSpPr>
          <p:cNvPr id="50" name="Metin kutusu 49"/>
          <p:cNvSpPr txBox="1"/>
          <p:nvPr/>
        </p:nvSpPr>
        <p:spPr>
          <a:xfrm>
            <a:off x="5453214" y="5392980"/>
            <a:ext cx="1289648" cy="369332"/>
          </a:xfrm>
          <a:prstGeom prst="rect">
            <a:avLst/>
          </a:prstGeom>
          <a:noFill/>
        </p:spPr>
        <p:txBody>
          <a:bodyPr wrap="none" rtlCol="0">
            <a:spAutoFit/>
          </a:bodyPr>
          <a:lstStyle/>
          <a:p>
            <a:pPr algn="ctr"/>
            <a:r>
              <a:rPr lang="tr-TR" b="1" dirty="0"/>
              <a:t>KARACİĞER</a:t>
            </a:r>
          </a:p>
        </p:txBody>
      </p:sp>
      <p:sp>
        <p:nvSpPr>
          <p:cNvPr id="51" name="Metin kutusu 50"/>
          <p:cNvSpPr txBox="1"/>
          <p:nvPr/>
        </p:nvSpPr>
        <p:spPr>
          <a:xfrm>
            <a:off x="4151956" y="4705017"/>
            <a:ext cx="832280" cy="461665"/>
          </a:xfrm>
          <a:prstGeom prst="rect">
            <a:avLst/>
          </a:prstGeom>
          <a:noFill/>
        </p:spPr>
        <p:txBody>
          <a:bodyPr wrap="none" rtlCol="0">
            <a:spAutoFit/>
          </a:bodyPr>
          <a:lstStyle/>
          <a:p>
            <a:pPr algn="ctr"/>
            <a:r>
              <a:rPr lang="tr-TR" sz="2400" b="1" dirty="0"/>
              <a:t>KALP</a:t>
            </a:r>
          </a:p>
        </p:txBody>
      </p:sp>
      <p:sp>
        <p:nvSpPr>
          <p:cNvPr id="52" name="Metin kutusu 51"/>
          <p:cNvSpPr txBox="1"/>
          <p:nvPr/>
        </p:nvSpPr>
        <p:spPr>
          <a:xfrm>
            <a:off x="3420970" y="3209032"/>
            <a:ext cx="1014573" cy="369332"/>
          </a:xfrm>
          <a:prstGeom prst="rect">
            <a:avLst/>
          </a:prstGeom>
          <a:noFill/>
        </p:spPr>
        <p:txBody>
          <a:bodyPr wrap="none" rtlCol="0">
            <a:spAutoFit/>
          </a:bodyPr>
          <a:lstStyle/>
          <a:p>
            <a:pPr algn="ctr"/>
            <a:r>
              <a:rPr lang="tr-TR" b="1" dirty="0"/>
              <a:t>AKCİĞER</a:t>
            </a:r>
          </a:p>
        </p:txBody>
      </p:sp>
      <p:sp>
        <p:nvSpPr>
          <p:cNvPr id="53" name="Metin kutusu 52"/>
          <p:cNvSpPr txBox="1"/>
          <p:nvPr/>
        </p:nvSpPr>
        <p:spPr>
          <a:xfrm>
            <a:off x="4100233" y="1646262"/>
            <a:ext cx="952504" cy="461665"/>
          </a:xfrm>
          <a:prstGeom prst="rect">
            <a:avLst/>
          </a:prstGeom>
          <a:noFill/>
        </p:spPr>
        <p:txBody>
          <a:bodyPr wrap="none" rtlCol="0">
            <a:spAutoFit/>
          </a:bodyPr>
          <a:lstStyle/>
          <a:p>
            <a:pPr algn="ctr"/>
            <a:r>
              <a:rPr lang="tr-TR" sz="2400" b="1" dirty="0"/>
              <a:t>BEYİN</a:t>
            </a:r>
          </a:p>
        </p:txBody>
      </p:sp>
    </p:spTree>
    <p:extLst>
      <p:ext uri="{BB962C8B-B14F-4D97-AF65-F5344CB8AC3E}">
        <p14:creationId xmlns:p14="http://schemas.microsoft.com/office/powerpoint/2010/main" val="274376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1" presetClass="entr" presetSubtype="8"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heel(8)">
                                      <p:cBhvr>
                                        <p:cTn id="18" dur="1500"/>
                                        <p:tgtEl>
                                          <p:spTgt spid="38"/>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250"/>
                                        <p:tgtEl>
                                          <p:spTgt spid="42"/>
                                        </p:tgtEl>
                                      </p:cBhvr>
                                    </p:animEffect>
                                  </p:childTnLst>
                                </p:cTn>
                              </p:par>
                            </p:childTnLst>
                          </p:cTn>
                        </p:par>
                        <p:par>
                          <p:cTn id="23" fill="hold">
                            <p:stCondLst>
                              <p:cond delay="2250"/>
                            </p:stCondLst>
                            <p:childTnLst>
                              <p:par>
                                <p:cTn id="24" presetID="10"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250"/>
                                        <p:tgtEl>
                                          <p:spTgt spid="46"/>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250"/>
                                        <p:tgtEl>
                                          <p:spTgt spid="47"/>
                                        </p:tgtEl>
                                      </p:cBhvr>
                                    </p:animEffect>
                                  </p:childTnLst>
                                </p:cTn>
                              </p:par>
                            </p:childTnLst>
                          </p:cTn>
                        </p:par>
                        <p:par>
                          <p:cTn id="31" fill="hold">
                            <p:stCondLst>
                              <p:cond delay="2750"/>
                            </p:stCondLst>
                            <p:childTnLst>
                              <p:par>
                                <p:cTn id="32" presetID="10" presetClass="entr" presetSubtype="0"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250"/>
                                        <p:tgtEl>
                                          <p:spTgt spid="48"/>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250"/>
                                        <p:tgtEl>
                                          <p:spTgt spid="49"/>
                                        </p:tgtEl>
                                      </p:cBhvr>
                                    </p:animEffect>
                                  </p:childTnLst>
                                </p:cTn>
                              </p:par>
                            </p:childTnLst>
                          </p:cTn>
                        </p:par>
                        <p:par>
                          <p:cTn id="39" fill="hold">
                            <p:stCondLst>
                              <p:cond delay="3250"/>
                            </p:stCondLst>
                            <p:childTnLst>
                              <p:par>
                                <p:cTn id="40" presetID="10" presetClass="entr" presetSubtype="0"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250"/>
                                        <p:tgtEl>
                                          <p:spTgt spid="50"/>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250"/>
                                        <p:tgtEl>
                                          <p:spTgt spid="5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250"/>
                                        <p:tgtEl>
                                          <p:spTgt spid="52"/>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46" grpId="0"/>
      <p:bldP spid="47" grpId="0"/>
      <p:bldP spid="48" grpId="0"/>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11112"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102" name="Grup 101"/>
          <p:cNvGrpSpPr/>
          <p:nvPr/>
        </p:nvGrpSpPr>
        <p:grpSpPr>
          <a:xfrm>
            <a:off x="356650" y="5244614"/>
            <a:ext cx="11845182" cy="1035000"/>
            <a:chOff x="356650" y="5244614"/>
            <a:chExt cx="11845182" cy="1035000"/>
          </a:xfrm>
        </p:grpSpPr>
        <p:grpSp>
          <p:nvGrpSpPr>
            <p:cNvPr id="101" name="Grup 100"/>
            <p:cNvGrpSpPr/>
            <p:nvPr/>
          </p:nvGrpSpPr>
          <p:grpSpPr>
            <a:xfrm>
              <a:off x="11495711" y="5676774"/>
              <a:ext cx="706121" cy="602840"/>
              <a:chOff x="11495711" y="5676774"/>
              <a:chExt cx="706121" cy="602840"/>
            </a:xfrm>
          </p:grpSpPr>
          <p:sp>
            <p:nvSpPr>
              <p:cNvPr id="4" name="Rectangle 13"/>
              <p:cNvSpPr>
                <a:spLocks noChangeArrowheads="1"/>
              </p:cNvSpPr>
              <p:nvPr/>
            </p:nvSpPr>
            <p:spPr bwMode="auto">
              <a:xfrm>
                <a:off x="12011025" y="5676774"/>
                <a:ext cx="190807" cy="602840"/>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5" name="Metin kutusu 4"/>
              <p:cNvSpPr txBox="1"/>
              <p:nvPr/>
            </p:nvSpPr>
            <p:spPr>
              <a:xfrm>
                <a:off x="11495711" y="5745534"/>
                <a:ext cx="495650" cy="461665"/>
              </a:xfrm>
              <a:prstGeom prst="rect">
                <a:avLst/>
              </a:prstGeom>
              <a:noFill/>
            </p:spPr>
            <p:txBody>
              <a:bodyPr wrap="none" rtlCol="0">
                <a:spAutoFit/>
              </a:bodyPr>
              <a:lstStyle/>
              <a:p>
                <a:pPr algn="r"/>
                <a:r>
                  <a:rPr lang="tr-TR" sz="2400" b="1" dirty="0">
                    <a:solidFill>
                      <a:schemeClr val="bg1">
                        <a:lumMod val="85000"/>
                      </a:schemeClr>
                    </a:solidFill>
                  </a:rPr>
                  <a:t>09</a:t>
                </a:r>
              </a:p>
            </p:txBody>
          </p:sp>
        </p:grpSp>
        <p:pic>
          <p:nvPicPr>
            <p:cNvPr id="123" name="Resim 122"/>
            <p:cNvPicPr>
              <a:picLocks noChangeAspect="1"/>
            </p:cNvPicPr>
            <p:nvPr/>
          </p:nvPicPr>
          <p:blipFill>
            <a:blip r:embed="rId3"/>
            <a:stretch>
              <a:fillRect/>
            </a:stretch>
          </p:blipFill>
          <p:spPr>
            <a:xfrm>
              <a:off x="356650" y="5244614"/>
              <a:ext cx="2148750" cy="1035000"/>
            </a:xfrm>
            <a:prstGeom prst="rect">
              <a:avLst/>
            </a:prstGeom>
          </p:spPr>
        </p:pic>
      </p:grpSp>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FAB529"/>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Metin kutusu 27"/>
          <p:cNvSpPr txBox="1"/>
          <p:nvPr/>
        </p:nvSpPr>
        <p:spPr>
          <a:xfrm>
            <a:off x="356650" y="497140"/>
            <a:ext cx="7923284" cy="830997"/>
          </a:xfrm>
          <a:prstGeom prst="rect">
            <a:avLst/>
          </a:prstGeom>
          <a:noFill/>
        </p:spPr>
        <p:txBody>
          <a:bodyPr wrap="square" rtlCol="0">
            <a:spAutoFit/>
          </a:bodyPr>
          <a:lstStyle/>
          <a:p>
            <a:r>
              <a:rPr lang="tr-TR" sz="4800" b="1" dirty="0"/>
              <a:t>Kısa dönemdeki etkileri</a:t>
            </a:r>
          </a:p>
        </p:txBody>
      </p:sp>
      <p:grpSp>
        <p:nvGrpSpPr>
          <p:cNvPr id="27" name="Grup 26"/>
          <p:cNvGrpSpPr/>
          <p:nvPr/>
        </p:nvGrpSpPr>
        <p:grpSpPr>
          <a:xfrm>
            <a:off x="356650" y="1474434"/>
            <a:ext cx="4314628" cy="1440000"/>
            <a:chOff x="356650" y="1474434"/>
            <a:chExt cx="4314628" cy="1440000"/>
          </a:xfrm>
        </p:grpSpPr>
        <p:sp>
          <p:nvSpPr>
            <p:cNvPr id="32" name="Oval 31"/>
            <p:cNvSpPr/>
            <p:nvPr/>
          </p:nvSpPr>
          <p:spPr>
            <a:xfrm>
              <a:off x="356650" y="1474434"/>
              <a:ext cx="1440000" cy="1440000"/>
            </a:xfrm>
            <a:prstGeom prst="ellipse">
              <a:avLst/>
            </a:prstGeom>
            <a:blipFill>
              <a:blip r:embed="rId4" cstate="screen">
                <a:extLst>
                  <a:ext uri="{28A0092B-C50C-407E-A947-70E740481C1C}">
                    <a14:useLocalDpi xmlns:a14="http://schemas.microsoft.com/office/drawing/2010/main"/>
                  </a:ext>
                </a:extLst>
              </a:blip>
              <a:stretch>
                <a:fillRect/>
              </a:stretch>
            </a:blipFill>
            <a:ln w="38100">
              <a:solidFill>
                <a:srgbClr val="E61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Dikdörtgen 33"/>
            <p:cNvSpPr/>
            <p:nvPr/>
          </p:nvSpPr>
          <p:spPr>
            <a:xfrm>
              <a:off x="1796650" y="1732769"/>
              <a:ext cx="2874628" cy="923330"/>
            </a:xfrm>
            <a:prstGeom prst="rect">
              <a:avLst/>
            </a:prstGeom>
          </p:spPr>
          <p:txBody>
            <a:bodyPr wrap="square">
              <a:spAutoFit/>
            </a:bodyPr>
            <a:lstStyle/>
            <a:p>
              <a:r>
                <a:rPr lang="tr-TR" dirty="0">
                  <a:solidFill>
                    <a:srgbClr val="E61F4F"/>
                  </a:solidFill>
                </a:rPr>
                <a:t>Beyinde: </a:t>
              </a:r>
              <a:r>
                <a:rPr lang="tr-TR" dirty="0">
                  <a:solidFill>
                    <a:srgbClr val="231F20"/>
                  </a:solidFill>
                </a:rPr>
                <a:t>Mantıklı düşünme,</a:t>
              </a:r>
            </a:p>
            <a:p>
              <a:r>
                <a:rPr lang="tr-TR" dirty="0">
                  <a:solidFill>
                    <a:srgbClr val="231F20"/>
                  </a:solidFill>
                </a:rPr>
                <a:t>karar verme ve hareket etme</a:t>
              </a:r>
            </a:p>
            <a:p>
              <a:r>
                <a:rPr lang="tr-TR" dirty="0">
                  <a:solidFill>
                    <a:srgbClr val="231F20"/>
                  </a:solidFill>
                </a:rPr>
                <a:t>yeteneklerinde bozulma.</a:t>
              </a:r>
            </a:p>
          </p:txBody>
        </p:sp>
      </p:grpSp>
      <p:grpSp>
        <p:nvGrpSpPr>
          <p:cNvPr id="35" name="Grup 34"/>
          <p:cNvGrpSpPr/>
          <p:nvPr/>
        </p:nvGrpSpPr>
        <p:grpSpPr>
          <a:xfrm>
            <a:off x="356650" y="3169772"/>
            <a:ext cx="4314628" cy="1440000"/>
            <a:chOff x="356650" y="3169772"/>
            <a:chExt cx="4314628" cy="1440000"/>
          </a:xfrm>
        </p:grpSpPr>
        <p:sp>
          <p:nvSpPr>
            <p:cNvPr id="36" name="Oval 35"/>
            <p:cNvSpPr/>
            <p:nvPr/>
          </p:nvSpPr>
          <p:spPr>
            <a:xfrm>
              <a:off x="356650" y="3169772"/>
              <a:ext cx="1440000" cy="144000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38100">
              <a:solidFill>
                <a:srgbClr val="E61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Dikdörtgen 42"/>
            <p:cNvSpPr/>
            <p:nvPr/>
          </p:nvSpPr>
          <p:spPr>
            <a:xfrm>
              <a:off x="1796650" y="3433506"/>
              <a:ext cx="2874628" cy="923330"/>
            </a:xfrm>
            <a:prstGeom prst="rect">
              <a:avLst/>
            </a:prstGeom>
          </p:spPr>
          <p:txBody>
            <a:bodyPr wrap="square">
              <a:spAutoFit/>
            </a:bodyPr>
            <a:lstStyle/>
            <a:p>
              <a:r>
                <a:rPr lang="sv-SE" dirty="0">
                  <a:solidFill>
                    <a:srgbClr val="E61F4F"/>
                  </a:solidFill>
                </a:rPr>
                <a:t>Burunda: </a:t>
              </a:r>
              <a:r>
                <a:rPr lang="sv-SE" dirty="0">
                  <a:solidFill>
                    <a:srgbClr val="231F20"/>
                  </a:solidFill>
                </a:rPr>
                <a:t>Koku alma</a:t>
              </a:r>
            </a:p>
            <a:p>
              <a:r>
                <a:rPr lang="sv-SE" dirty="0">
                  <a:solidFill>
                    <a:srgbClr val="231F20"/>
                  </a:solidFill>
                </a:rPr>
                <a:t>duyusunda azalma, </a:t>
              </a:r>
            </a:p>
            <a:p>
              <a:r>
                <a:rPr lang="sv-SE" dirty="0">
                  <a:solidFill>
                    <a:srgbClr val="231F20"/>
                  </a:solidFill>
                </a:rPr>
                <a:t>burun kanamaları.</a:t>
              </a:r>
              <a:endParaRPr lang="tr-TR" dirty="0">
                <a:solidFill>
                  <a:srgbClr val="231F20"/>
                </a:solidFill>
              </a:endParaRPr>
            </a:p>
          </p:txBody>
        </p:sp>
      </p:grpSp>
      <p:grpSp>
        <p:nvGrpSpPr>
          <p:cNvPr id="44" name="Grup 43"/>
          <p:cNvGrpSpPr/>
          <p:nvPr/>
        </p:nvGrpSpPr>
        <p:grpSpPr>
          <a:xfrm>
            <a:off x="6111278" y="1474434"/>
            <a:ext cx="4685353" cy="1440000"/>
            <a:chOff x="6111278" y="1474434"/>
            <a:chExt cx="4685353" cy="1440000"/>
          </a:xfrm>
        </p:grpSpPr>
        <p:sp>
          <p:nvSpPr>
            <p:cNvPr id="45" name="Oval 44"/>
            <p:cNvSpPr/>
            <p:nvPr/>
          </p:nvSpPr>
          <p:spPr>
            <a:xfrm>
              <a:off x="6111278" y="1474434"/>
              <a:ext cx="1440000" cy="1440000"/>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38100">
              <a:solidFill>
                <a:srgbClr val="E61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Dikdörtgen 45"/>
            <p:cNvSpPr/>
            <p:nvPr/>
          </p:nvSpPr>
          <p:spPr>
            <a:xfrm>
              <a:off x="7551277" y="1594269"/>
              <a:ext cx="3245354" cy="1200329"/>
            </a:xfrm>
            <a:prstGeom prst="rect">
              <a:avLst/>
            </a:prstGeom>
          </p:spPr>
          <p:txBody>
            <a:bodyPr wrap="square">
              <a:spAutoFit/>
            </a:bodyPr>
            <a:lstStyle/>
            <a:p>
              <a:r>
                <a:rPr lang="sv-SE" dirty="0">
                  <a:solidFill>
                    <a:srgbClr val="E61F4F"/>
                  </a:solidFill>
                </a:rPr>
                <a:t>Yüzde: </a:t>
              </a:r>
              <a:r>
                <a:rPr lang="sv-SE" dirty="0">
                  <a:solidFill>
                    <a:srgbClr val="231F20"/>
                  </a:solidFill>
                </a:rPr>
                <a:t>Damarlarda genişleme.</a:t>
              </a:r>
            </a:p>
            <a:p>
              <a:r>
                <a:rPr lang="sv-SE" dirty="0">
                  <a:solidFill>
                    <a:srgbClr val="231F20"/>
                  </a:solidFill>
                </a:rPr>
                <a:t>Yüze daha fazla kan gelmesi,</a:t>
              </a:r>
            </a:p>
            <a:p>
              <a:r>
                <a:rPr lang="sv-SE" dirty="0">
                  <a:solidFill>
                    <a:srgbClr val="231F20"/>
                  </a:solidFill>
                </a:rPr>
                <a:t>dolayısıyla yüzde kızarıklık</a:t>
              </a:r>
            </a:p>
            <a:p>
              <a:r>
                <a:rPr lang="sv-SE" dirty="0">
                  <a:solidFill>
                    <a:srgbClr val="231F20"/>
                  </a:solidFill>
                </a:rPr>
                <a:t>ve şişkinlikler.</a:t>
              </a:r>
              <a:endParaRPr lang="tr-TR" dirty="0">
                <a:solidFill>
                  <a:srgbClr val="231F20"/>
                </a:solidFill>
              </a:endParaRPr>
            </a:p>
          </p:txBody>
        </p:sp>
      </p:grpSp>
      <p:grpSp>
        <p:nvGrpSpPr>
          <p:cNvPr id="47" name="Grup 46"/>
          <p:cNvGrpSpPr/>
          <p:nvPr/>
        </p:nvGrpSpPr>
        <p:grpSpPr>
          <a:xfrm>
            <a:off x="6111278" y="3169771"/>
            <a:ext cx="4685353" cy="1440000"/>
            <a:chOff x="6111278" y="3169771"/>
            <a:chExt cx="4685353" cy="1440000"/>
          </a:xfrm>
        </p:grpSpPr>
        <p:sp>
          <p:nvSpPr>
            <p:cNvPr id="48" name="Oval 47"/>
            <p:cNvSpPr/>
            <p:nvPr/>
          </p:nvSpPr>
          <p:spPr>
            <a:xfrm>
              <a:off x="6111278" y="3169771"/>
              <a:ext cx="1440000" cy="1440000"/>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w="38100">
              <a:solidFill>
                <a:srgbClr val="E61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Dikdörtgen 48"/>
            <p:cNvSpPr/>
            <p:nvPr/>
          </p:nvSpPr>
          <p:spPr>
            <a:xfrm>
              <a:off x="7551277" y="3573003"/>
              <a:ext cx="3245354" cy="646331"/>
            </a:xfrm>
            <a:prstGeom prst="rect">
              <a:avLst/>
            </a:prstGeom>
          </p:spPr>
          <p:txBody>
            <a:bodyPr wrap="square">
              <a:spAutoFit/>
            </a:bodyPr>
            <a:lstStyle/>
            <a:p>
              <a:r>
                <a:rPr lang="sv-SE" dirty="0">
                  <a:solidFill>
                    <a:srgbClr val="E61F4F"/>
                  </a:solidFill>
                </a:rPr>
                <a:t>Dişlerde: </a:t>
              </a:r>
              <a:r>
                <a:rPr lang="sv-SE" dirty="0">
                  <a:solidFill>
                    <a:srgbClr val="231F20"/>
                  </a:solidFill>
                </a:rPr>
                <a:t>Çeşitli</a:t>
              </a:r>
            </a:p>
            <a:p>
              <a:r>
                <a:rPr lang="sv-SE" dirty="0">
                  <a:solidFill>
                    <a:srgbClr val="231F20"/>
                  </a:solidFill>
                </a:rPr>
                <a:t>diş eti hastalıkları.</a:t>
              </a:r>
              <a:endParaRPr lang="tr-TR" dirty="0">
                <a:solidFill>
                  <a:srgbClr val="231F20"/>
                </a:solidFill>
              </a:endParaRPr>
            </a:p>
          </p:txBody>
        </p:sp>
      </p:grpSp>
    </p:spTree>
    <p:extLst>
      <p:ext uri="{BB962C8B-B14F-4D97-AF65-F5344CB8AC3E}">
        <p14:creationId xmlns:p14="http://schemas.microsoft.com/office/powerpoint/2010/main" val="117723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50"/>
                                        <p:tgtEl>
                                          <p:spTgt spid="10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0-#ppt_w/2"/>
                                          </p:val>
                                        </p:tav>
                                        <p:tav tm="100000">
                                          <p:val>
                                            <p:strVal val="#ppt_x"/>
                                          </p:val>
                                        </p:tav>
                                      </p:tavLst>
                                    </p:anim>
                                    <p:anim calcmode="lin" valueType="num">
                                      <p:cBhvr additive="base">
                                        <p:cTn id="19" dur="25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50"/>
                                        <p:tgtEl>
                                          <p:spTgt spid="28"/>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50"/>
                                        <p:tgtEl>
                                          <p:spTgt spid="27"/>
                                        </p:tgtEl>
                                      </p:cBhvr>
                                    </p:animEffect>
                                  </p:childTnLst>
                                </p:cTn>
                              </p:par>
                            </p:childTnLst>
                          </p:cTn>
                        </p:par>
                        <p:par>
                          <p:cTn id="28" fill="hold">
                            <p:stCondLst>
                              <p:cond delay="1250"/>
                            </p:stCondLst>
                            <p:childTnLst>
                              <p:par>
                                <p:cTn id="29" presetID="10"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250"/>
                                        <p:tgtEl>
                                          <p:spTgt spid="44"/>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250"/>
                                        <p:tgtEl>
                                          <p:spTgt spid="35"/>
                                        </p:tgtEl>
                                      </p:cBhvr>
                                    </p:animEffect>
                                  </p:childTnLst>
                                </p:cTn>
                              </p:par>
                            </p:childTnLst>
                          </p:cTn>
                        </p:par>
                        <p:par>
                          <p:cTn id="36" fill="hold">
                            <p:stCondLst>
                              <p:cond delay="1750"/>
                            </p:stCondLst>
                            <p:childTnLst>
                              <p:par>
                                <p:cTn id="37" presetID="10" presetClass="entr" presetSubtype="0"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6" grpId="0" animBg="1"/>
      <p:bldP spid="28"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2260</Words>
  <Application>Microsoft Office PowerPoint</Application>
  <PresentationFormat>Geniş ekran</PresentationFormat>
  <Paragraphs>407</Paragraphs>
  <Slides>42</Slides>
  <Notes>37</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42</vt:i4>
      </vt:variant>
    </vt:vector>
  </HeadingPairs>
  <TitlesOfParts>
    <vt:vector size="46"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Yucell</cp:lastModifiedBy>
  <cp:revision>297</cp:revision>
  <dcterms:created xsi:type="dcterms:W3CDTF">2016-11-17T08:54:28Z</dcterms:created>
  <dcterms:modified xsi:type="dcterms:W3CDTF">2017-11-15T09:18:47Z</dcterms:modified>
</cp:coreProperties>
</file>